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4"/>
  </p:sldMasterIdLst>
  <p:notesMasterIdLst>
    <p:notesMasterId r:id="rId22"/>
  </p:notesMasterIdLst>
  <p:sldIdLst>
    <p:sldId id="256" r:id="rId5"/>
    <p:sldId id="292" r:id="rId6"/>
    <p:sldId id="315" r:id="rId7"/>
    <p:sldId id="295" r:id="rId8"/>
    <p:sldId id="323" r:id="rId9"/>
    <p:sldId id="291" r:id="rId10"/>
    <p:sldId id="317" r:id="rId11"/>
    <p:sldId id="306" r:id="rId12"/>
    <p:sldId id="318" r:id="rId13"/>
    <p:sldId id="309" r:id="rId14"/>
    <p:sldId id="307" r:id="rId15"/>
    <p:sldId id="322" r:id="rId16"/>
    <p:sldId id="324" r:id="rId17"/>
    <p:sldId id="282" r:id="rId18"/>
    <p:sldId id="320" r:id="rId19"/>
    <p:sldId id="319" r:id="rId20"/>
    <p:sldId id="29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Ordina" initials="AO" lastIdx="1" clrIdx="0">
    <p:extLst>
      <p:ext uri="{19B8F6BF-5375-455C-9EA6-DF929625EA0E}">
        <p15:presenceInfo xmlns:p15="http://schemas.microsoft.com/office/powerpoint/2012/main" userId="Alexandra Ordina" providerId="None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cb395b938752c3040119e3628910c85c34fae43634b229b0f25d8ccc49969ee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4B"/>
    <a:srgbClr val="FF6600"/>
    <a:srgbClr val="FFDD4B"/>
    <a:srgbClr val="F2C08A"/>
    <a:srgbClr val="E4801C"/>
    <a:srgbClr val="D55319"/>
    <a:srgbClr val="FF7C80"/>
    <a:srgbClr val="77CB23"/>
    <a:srgbClr val="084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CEDB6-D7A0-7F25-18D2-E11FC915CF8F}" v="9" dt="2020-07-25T12:23:25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73" autoAdjust="0"/>
  </p:normalViewPr>
  <p:slideViewPr>
    <p:cSldViewPr snapToGrid="0">
      <p:cViewPr varScale="1">
        <p:scale>
          <a:sx n="62" d="100"/>
          <a:sy n="62" d="100"/>
        </p:scale>
        <p:origin x="804" y="-6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EEE0E-6A76-495F-AE4C-2792414E69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2922519-E1DD-4FF1-84FC-CCEA8C3DB1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50% OF CLIENTS BOOK MONTH IN ADVANCE:</a:t>
          </a:r>
        </a:p>
        <a:p>
          <a:pPr>
            <a:lnSpc>
              <a:spcPct val="100000"/>
            </a:lnSpc>
          </a:pPr>
          <a:r>
            <a:rPr lang="en-GB" sz="1800" dirty="0"/>
            <a:t>CONSIDER TO ADOPT DYNAMIC STAFFING (4 WEEKS IN ADVANCE )</a:t>
          </a:r>
          <a:endParaRPr lang="en-US" sz="1800" dirty="0"/>
        </a:p>
      </dgm:t>
    </dgm:pt>
    <dgm:pt modelId="{D6AE6739-5E22-4996-9D77-B0DA42D6A4B8}" type="parTrans" cxnId="{B803CD5D-31D3-48C6-A643-D843B952A8C3}">
      <dgm:prSet/>
      <dgm:spPr/>
      <dgm:t>
        <a:bodyPr/>
        <a:lstStyle/>
        <a:p>
          <a:endParaRPr lang="en-US"/>
        </a:p>
      </dgm:t>
    </dgm:pt>
    <dgm:pt modelId="{1A7B6385-1822-4752-9B84-9A8629981400}" type="sibTrans" cxnId="{B803CD5D-31D3-48C6-A643-D843B952A8C3}">
      <dgm:prSet/>
      <dgm:spPr/>
      <dgm:t>
        <a:bodyPr/>
        <a:lstStyle/>
        <a:p>
          <a:endParaRPr lang="en-US"/>
        </a:p>
      </dgm:t>
    </dgm:pt>
    <dgm:pt modelId="{69F6C0D6-12E7-46DC-A17E-CCDB0A81DED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GOOGLE MAPS API TO MEASURE REAL DRIVE DISTANCE AND TRIP DURATION</a:t>
          </a:r>
        </a:p>
      </dgm:t>
    </dgm:pt>
    <dgm:pt modelId="{2FC75136-A44B-4751-B5FC-4113DD30F58A}" type="parTrans" cxnId="{376884F8-6144-4ACF-B5AB-3B9707A38707}">
      <dgm:prSet/>
      <dgm:spPr/>
      <dgm:t>
        <a:bodyPr/>
        <a:lstStyle/>
        <a:p>
          <a:endParaRPr lang="en-GB"/>
        </a:p>
      </dgm:t>
    </dgm:pt>
    <dgm:pt modelId="{4979B31B-9476-4D9F-9D6D-7526195F8E35}" type="sibTrans" cxnId="{376884F8-6144-4ACF-B5AB-3B9707A38707}">
      <dgm:prSet/>
      <dgm:spPr/>
      <dgm:t>
        <a:bodyPr/>
        <a:lstStyle/>
        <a:p>
          <a:endParaRPr lang="en-GB"/>
        </a:p>
      </dgm:t>
    </dgm:pt>
    <dgm:pt modelId="{E36D58C9-72CB-48F5-B272-07300B50EB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INCORPORATE FLIGHT FORECASTS</a:t>
          </a:r>
        </a:p>
      </dgm:t>
    </dgm:pt>
    <dgm:pt modelId="{BC3963F2-2842-439F-A8C6-F215E8AFD00D}" type="parTrans" cxnId="{15173B01-5C29-4D00-8BA1-63360ABED92A}">
      <dgm:prSet/>
      <dgm:spPr/>
      <dgm:t>
        <a:bodyPr/>
        <a:lstStyle/>
        <a:p>
          <a:endParaRPr lang="en-GB"/>
        </a:p>
      </dgm:t>
    </dgm:pt>
    <dgm:pt modelId="{7F70B978-E5F5-4758-BE94-5B1D702F07C8}" type="sibTrans" cxnId="{15173B01-5C29-4D00-8BA1-63360ABED92A}">
      <dgm:prSet/>
      <dgm:spPr/>
      <dgm:t>
        <a:bodyPr/>
        <a:lstStyle/>
        <a:p>
          <a:endParaRPr lang="en-GB"/>
        </a:p>
      </dgm:t>
    </dgm:pt>
    <dgm:pt modelId="{36CA0E57-DCE2-4671-9C2A-283CA9750DF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WEBSITE: MAKE DROP DOWN FOR FLIGHT NO TO HAVE CLEAN FLIGHT INFO</a:t>
          </a:r>
        </a:p>
      </dgm:t>
    </dgm:pt>
    <dgm:pt modelId="{9CE601D7-398A-48AC-97D6-31D797882C0A}" type="parTrans" cxnId="{F967C210-567A-4F2C-BB0F-2CA101FC7E8A}">
      <dgm:prSet/>
      <dgm:spPr/>
      <dgm:t>
        <a:bodyPr/>
        <a:lstStyle/>
        <a:p>
          <a:endParaRPr lang="en-GB"/>
        </a:p>
      </dgm:t>
    </dgm:pt>
    <dgm:pt modelId="{D7BE7033-341C-4F42-A3AA-6AC5FD2D276B}" type="sibTrans" cxnId="{F967C210-567A-4F2C-BB0F-2CA101FC7E8A}">
      <dgm:prSet/>
      <dgm:spPr/>
      <dgm:t>
        <a:bodyPr/>
        <a:lstStyle/>
        <a:p>
          <a:endParaRPr lang="en-GB"/>
        </a:p>
      </dgm:t>
    </dgm:pt>
    <dgm:pt modelId="{4FBDFCE0-CBCD-4962-A45A-6913442A0801}" type="pres">
      <dgm:prSet presAssocID="{5A5EEE0E-6A76-495F-AE4C-2792414E693B}" presName="root" presStyleCnt="0">
        <dgm:presLayoutVars>
          <dgm:dir/>
          <dgm:resizeHandles val="exact"/>
        </dgm:presLayoutVars>
      </dgm:prSet>
      <dgm:spPr/>
    </dgm:pt>
    <dgm:pt modelId="{1882F2C0-723C-404F-A9B0-9C6D6481F5D0}" type="pres">
      <dgm:prSet presAssocID="{92922519-E1DD-4FF1-84FC-CCEA8C3DB1D3}" presName="compNode" presStyleCnt="0"/>
      <dgm:spPr/>
    </dgm:pt>
    <dgm:pt modelId="{C7A9A9B8-E39A-43EA-9112-D0408810A0E1}" type="pres">
      <dgm:prSet presAssocID="{92922519-E1DD-4FF1-84FC-CCEA8C3DB1D3}" presName="bgRect" presStyleLbl="bgShp" presStyleIdx="0" presStyleCnt="4" custLinFactNeighborX="-2669" custLinFactNeighborY="-4851"/>
      <dgm:spPr>
        <a:solidFill>
          <a:schemeClr val="accent1"/>
        </a:solidFill>
      </dgm:spPr>
    </dgm:pt>
    <dgm:pt modelId="{15E8BCD3-F667-449C-9A5A-9CF2CF44869A}" type="pres">
      <dgm:prSet presAssocID="{92922519-E1DD-4FF1-84FC-CCEA8C3DB1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05613A1E-A5A2-4C3E-A72D-EA3DC761E2A8}" type="pres">
      <dgm:prSet presAssocID="{92922519-E1DD-4FF1-84FC-CCEA8C3DB1D3}" presName="spaceRect" presStyleCnt="0"/>
      <dgm:spPr/>
    </dgm:pt>
    <dgm:pt modelId="{A4D2D28E-4FBA-4813-BF10-C85CB1F2D6DE}" type="pres">
      <dgm:prSet presAssocID="{92922519-E1DD-4FF1-84FC-CCEA8C3DB1D3}" presName="parTx" presStyleLbl="revTx" presStyleIdx="0" presStyleCnt="4">
        <dgm:presLayoutVars>
          <dgm:chMax val="0"/>
          <dgm:chPref val="0"/>
        </dgm:presLayoutVars>
      </dgm:prSet>
      <dgm:spPr/>
    </dgm:pt>
    <dgm:pt modelId="{BD99C0CD-0240-4D9F-8E24-BE6AA5CCD0F0}" type="pres">
      <dgm:prSet presAssocID="{1A7B6385-1822-4752-9B84-9A8629981400}" presName="sibTrans" presStyleCnt="0"/>
      <dgm:spPr/>
    </dgm:pt>
    <dgm:pt modelId="{9AA0064F-B54C-4010-8057-37DA22336649}" type="pres">
      <dgm:prSet presAssocID="{69F6C0D6-12E7-46DC-A17E-CCDB0A81DEDC}" presName="compNode" presStyleCnt="0"/>
      <dgm:spPr/>
    </dgm:pt>
    <dgm:pt modelId="{9504D5E6-60D3-4552-AC56-869ABFDCBB4D}" type="pres">
      <dgm:prSet presAssocID="{69F6C0D6-12E7-46DC-A17E-CCDB0A81DEDC}" presName="bgRect" presStyleLbl="bgShp" presStyleIdx="1" presStyleCnt="4"/>
      <dgm:spPr>
        <a:solidFill>
          <a:schemeClr val="accent2"/>
        </a:solidFill>
      </dgm:spPr>
    </dgm:pt>
    <dgm:pt modelId="{B0325560-0DC4-458C-8B74-8D7FF5D8C2B4}" type="pres">
      <dgm:prSet presAssocID="{69F6C0D6-12E7-46DC-A17E-CCDB0A81DE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C193E58B-B431-4F05-B57F-959DFE221B6F}" type="pres">
      <dgm:prSet presAssocID="{69F6C0D6-12E7-46DC-A17E-CCDB0A81DEDC}" presName="spaceRect" presStyleCnt="0"/>
      <dgm:spPr/>
    </dgm:pt>
    <dgm:pt modelId="{04050578-3FAE-4E99-9BE9-AFEEC0FE6E59}" type="pres">
      <dgm:prSet presAssocID="{69F6C0D6-12E7-46DC-A17E-CCDB0A81DEDC}" presName="parTx" presStyleLbl="revTx" presStyleIdx="1" presStyleCnt="4">
        <dgm:presLayoutVars>
          <dgm:chMax val="0"/>
          <dgm:chPref val="0"/>
        </dgm:presLayoutVars>
      </dgm:prSet>
      <dgm:spPr/>
    </dgm:pt>
    <dgm:pt modelId="{BAB6AB8E-24C7-42E2-898E-B4AC8A43212F}" type="pres">
      <dgm:prSet presAssocID="{4979B31B-9476-4D9F-9D6D-7526195F8E35}" presName="sibTrans" presStyleCnt="0"/>
      <dgm:spPr/>
    </dgm:pt>
    <dgm:pt modelId="{465BF9B3-A389-4DB9-82A5-C0395F31A6B8}" type="pres">
      <dgm:prSet presAssocID="{36CA0E57-DCE2-4671-9C2A-283CA9750DF3}" presName="compNode" presStyleCnt="0"/>
      <dgm:spPr/>
    </dgm:pt>
    <dgm:pt modelId="{1BF8B05F-0FAB-4A8B-A3FC-4EA000A93502}" type="pres">
      <dgm:prSet presAssocID="{36CA0E57-DCE2-4671-9C2A-283CA9750DF3}" presName="bgRect" presStyleLbl="bgShp" presStyleIdx="2" presStyleCnt="4"/>
      <dgm:spPr>
        <a:solidFill>
          <a:schemeClr val="accent2">
            <a:lumMod val="40000"/>
            <a:lumOff val="60000"/>
          </a:schemeClr>
        </a:solidFill>
      </dgm:spPr>
    </dgm:pt>
    <dgm:pt modelId="{F47D2EF9-4E37-4B80-9A42-B3534586EAB0}" type="pres">
      <dgm:prSet presAssocID="{36CA0E57-DCE2-4671-9C2A-283CA9750D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1EBEA47-0588-473A-9D25-955B497EA759}" type="pres">
      <dgm:prSet presAssocID="{36CA0E57-DCE2-4671-9C2A-283CA9750DF3}" presName="spaceRect" presStyleCnt="0"/>
      <dgm:spPr/>
    </dgm:pt>
    <dgm:pt modelId="{FC88E10A-551C-4DB7-AF38-7AF7DD161705}" type="pres">
      <dgm:prSet presAssocID="{36CA0E57-DCE2-4671-9C2A-283CA9750DF3}" presName="parTx" presStyleLbl="revTx" presStyleIdx="2" presStyleCnt="4">
        <dgm:presLayoutVars>
          <dgm:chMax val="0"/>
          <dgm:chPref val="0"/>
        </dgm:presLayoutVars>
      </dgm:prSet>
      <dgm:spPr/>
    </dgm:pt>
    <dgm:pt modelId="{1901EB1F-67D8-4A63-AAFB-B162B5990004}" type="pres">
      <dgm:prSet presAssocID="{D7BE7033-341C-4F42-A3AA-6AC5FD2D276B}" presName="sibTrans" presStyleCnt="0"/>
      <dgm:spPr/>
    </dgm:pt>
    <dgm:pt modelId="{6550A35F-FD00-48CA-9142-CDF59FD18661}" type="pres">
      <dgm:prSet presAssocID="{E36D58C9-72CB-48F5-B272-07300B50EB1B}" presName="compNode" presStyleCnt="0"/>
      <dgm:spPr/>
    </dgm:pt>
    <dgm:pt modelId="{996E055D-EC36-4846-BEE0-E4820BC1F987}" type="pres">
      <dgm:prSet presAssocID="{E36D58C9-72CB-48F5-B272-07300B50EB1B}" presName="bgRect" presStyleLbl="bgShp" presStyleIdx="3" presStyleCnt="4"/>
      <dgm:spPr>
        <a:solidFill>
          <a:schemeClr val="tx2"/>
        </a:solidFill>
      </dgm:spPr>
    </dgm:pt>
    <dgm:pt modelId="{5E0DB465-862E-4653-BA48-0829808CD8F5}" type="pres">
      <dgm:prSet presAssocID="{E36D58C9-72CB-48F5-B272-07300B50EB1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  Asia"/>
        </a:ext>
      </dgm:extLst>
    </dgm:pt>
    <dgm:pt modelId="{0516FF75-D143-4BD9-8D48-31BD43EEB8BF}" type="pres">
      <dgm:prSet presAssocID="{E36D58C9-72CB-48F5-B272-07300B50EB1B}" presName="spaceRect" presStyleCnt="0"/>
      <dgm:spPr/>
    </dgm:pt>
    <dgm:pt modelId="{09077626-D4D3-45F7-9897-99E43CCEFFB2}" type="pres">
      <dgm:prSet presAssocID="{E36D58C9-72CB-48F5-B272-07300B50EB1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5173B01-5C29-4D00-8BA1-63360ABED92A}" srcId="{5A5EEE0E-6A76-495F-AE4C-2792414E693B}" destId="{E36D58C9-72CB-48F5-B272-07300B50EB1B}" srcOrd="3" destOrd="0" parTransId="{BC3963F2-2842-439F-A8C6-F215E8AFD00D}" sibTransId="{7F70B978-E5F5-4758-BE94-5B1D702F07C8}"/>
    <dgm:cxn modelId="{F967C210-567A-4F2C-BB0F-2CA101FC7E8A}" srcId="{5A5EEE0E-6A76-495F-AE4C-2792414E693B}" destId="{36CA0E57-DCE2-4671-9C2A-283CA9750DF3}" srcOrd="2" destOrd="0" parTransId="{9CE601D7-398A-48AC-97D6-31D797882C0A}" sibTransId="{D7BE7033-341C-4F42-A3AA-6AC5FD2D276B}"/>
    <dgm:cxn modelId="{D6BE0B1B-FEF7-44A7-BE27-EB2436101EFF}" type="presOf" srcId="{5A5EEE0E-6A76-495F-AE4C-2792414E693B}" destId="{4FBDFCE0-CBCD-4962-A45A-6913442A0801}" srcOrd="0" destOrd="0" presId="urn:microsoft.com/office/officeart/2018/2/layout/IconVerticalSolidList"/>
    <dgm:cxn modelId="{F278161E-C47E-48B8-BBB1-0F5166162AEA}" type="presOf" srcId="{36CA0E57-DCE2-4671-9C2A-283CA9750DF3}" destId="{FC88E10A-551C-4DB7-AF38-7AF7DD161705}" srcOrd="0" destOrd="0" presId="urn:microsoft.com/office/officeart/2018/2/layout/IconVerticalSolidList"/>
    <dgm:cxn modelId="{98EBF929-7A0F-40DE-A272-3937AB026D61}" type="presOf" srcId="{E36D58C9-72CB-48F5-B272-07300B50EB1B}" destId="{09077626-D4D3-45F7-9897-99E43CCEFFB2}" srcOrd="0" destOrd="0" presId="urn:microsoft.com/office/officeart/2018/2/layout/IconVerticalSolidList"/>
    <dgm:cxn modelId="{B803CD5D-31D3-48C6-A643-D843B952A8C3}" srcId="{5A5EEE0E-6A76-495F-AE4C-2792414E693B}" destId="{92922519-E1DD-4FF1-84FC-CCEA8C3DB1D3}" srcOrd="0" destOrd="0" parTransId="{D6AE6739-5E22-4996-9D77-B0DA42D6A4B8}" sibTransId="{1A7B6385-1822-4752-9B84-9A8629981400}"/>
    <dgm:cxn modelId="{8F890463-75DE-402A-98C0-CFE253CBA3CD}" type="presOf" srcId="{92922519-E1DD-4FF1-84FC-CCEA8C3DB1D3}" destId="{A4D2D28E-4FBA-4813-BF10-C85CB1F2D6DE}" srcOrd="0" destOrd="0" presId="urn:microsoft.com/office/officeart/2018/2/layout/IconVerticalSolidList"/>
    <dgm:cxn modelId="{376884F8-6144-4ACF-B5AB-3B9707A38707}" srcId="{5A5EEE0E-6A76-495F-AE4C-2792414E693B}" destId="{69F6C0D6-12E7-46DC-A17E-CCDB0A81DEDC}" srcOrd="1" destOrd="0" parTransId="{2FC75136-A44B-4751-B5FC-4113DD30F58A}" sibTransId="{4979B31B-9476-4D9F-9D6D-7526195F8E35}"/>
    <dgm:cxn modelId="{5B57A7FE-BEC8-462D-B04F-4C6D292A8FC0}" type="presOf" srcId="{69F6C0D6-12E7-46DC-A17E-CCDB0A81DEDC}" destId="{04050578-3FAE-4E99-9BE9-AFEEC0FE6E59}" srcOrd="0" destOrd="0" presId="urn:microsoft.com/office/officeart/2018/2/layout/IconVerticalSolidList"/>
    <dgm:cxn modelId="{EF2EFF59-3A50-4D11-A094-87AF031CF9F8}" type="presParOf" srcId="{4FBDFCE0-CBCD-4962-A45A-6913442A0801}" destId="{1882F2C0-723C-404F-A9B0-9C6D6481F5D0}" srcOrd="0" destOrd="0" presId="urn:microsoft.com/office/officeart/2018/2/layout/IconVerticalSolidList"/>
    <dgm:cxn modelId="{6452B366-743A-4297-9727-1EAFF14A4DB5}" type="presParOf" srcId="{1882F2C0-723C-404F-A9B0-9C6D6481F5D0}" destId="{C7A9A9B8-E39A-43EA-9112-D0408810A0E1}" srcOrd="0" destOrd="0" presId="urn:microsoft.com/office/officeart/2018/2/layout/IconVerticalSolidList"/>
    <dgm:cxn modelId="{E62D64F1-1D61-4291-A25E-5B7C651ADA8E}" type="presParOf" srcId="{1882F2C0-723C-404F-A9B0-9C6D6481F5D0}" destId="{15E8BCD3-F667-449C-9A5A-9CF2CF44869A}" srcOrd="1" destOrd="0" presId="urn:microsoft.com/office/officeart/2018/2/layout/IconVerticalSolidList"/>
    <dgm:cxn modelId="{011BF9E5-D58C-4744-BC2D-01E32FB5F106}" type="presParOf" srcId="{1882F2C0-723C-404F-A9B0-9C6D6481F5D0}" destId="{05613A1E-A5A2-4C3E-A72D-EA3DC761E2A8}" srcOrd="2" destOrd="0" presId="urn:microsoft.com/office/officeart/2018/2/layout/IconVerticalSolidList"/>
    <dgm:cxn modelId="{61907A47-E5A5-4A45-8AB6-5E04CA4810C0}" type="presParOf" srcId="{1882F2C0-723C-404F-A9B0-9C6D6481F5D0}" destId="{A4D2D28E-4FBA-4813-BF10-C85CB1F2D6DE}" srcOrd="3" destOrd="0" presId="urn:microsoft.com/office/officeart/2018/2/layout/IconVerticalSolidList"/>
    <dgm:cxn modelId="{E49B90FD-8CF0-4335-927B-2F02C47367D4}" type="presParOf" srcId="{4FBDFCE0-CBCD-4962-A45A-6913442A0801}" destId="{BD99C0CD-0240-4D9F-8E24-BE6AA5CCD0F0}" srcOrd="1" destOrd="0" presId="urn:microsoft.com/office/officeart/2018/2/layout/IconVerticalSolidList"/>
    <dgm:cxn modelId="{F3434C52-0A38-4365-BBB0-42D227C33674}" type="presParOf" srcId="{4FBDFCE0-CBCD-4962-A45A-6913442A0801}" destId="{9AA0064F-B54C-4010-8057-37DA22336649}" srcOrd="2" destOrd="0" presId="urn:microsoft.com/office/officeart/2018/2/layout/IconVerticalSolidList"/>
    <dgm:cxn modelId="{6534F842-B4F3-49F2-93AD-9175C03E5629}" type="presParOf" srcId="{9AA0064F-B54C-4010-8057-37DA22336649}" destId="{9504D5E6-60D3-4552-AC56-869ABFDCBB4D}" srcOrd="0" destOrd="0" presId="urn:microsoft.com/office/officeart/2018/2/layout/IconVerticalSolidList"/>
    <dgm:cxn modelId="{030464D0-41C9-40B3-AF66-EEE81664E588}" type="presParOf" srcId="{9AA0064F-B54C-4010-8057-37DA22336649}" destId="{B0325560-0DC4-458C-8B74-8D7FF5D8C2B4}" srcOrd="1" destOrd="0" presId="urn:microsoft.com/office/officeart/2018/2/layout/IconVerticalSolidList"/>
    <dgm:cxn modelId="{21C3B453-9B25-4142-B5D3-4D401C8EB74A}" type="presParOf" srcId="{9AA0064F-B54C-4010-8057-37DA22336649}" destId="{C193E58B-B431-4F05-B57F-959DFE221B6F}" srcOrd="2" destOrd="0" presId="urn:microsoft.com/office/officeart/2018/2/layout/IconVerticalSolidList"/>
    <dgm:cxn modelId="{933B01F0-6D2F-4B71-B86D-EFCEF6A431BC}" type="presParOf" srcId="{9AA0064F-B54C-4010-8057-37DA22336649}" destId="{04050578-3FAE-4E99-9BE9-AFEEC0FE6E59}" srcOrd="3" destOrd="0" presId="urn:microsoft.com/office/officeart/2018/2/layout/IconVerticalSolidList"/>
    <dgm:cxn modelId="{28097055-691E-49B1-B214-37660BF84435}" type="presParOf" srcId="{4FBDFCE0-CBCD-4962-A45A-6913442A0801}" destId="{BAB6AB8E-24C7-42E2-898E-B4AC8A43212F}" srcOrd="3" destOrd="0" presId="urn:microsoft.com/office/officeart/2018/2/layout/IconVerticalSolidList"/>
    <dgm:cxn modelId="{6E6A54F5-4AC2-4734-BDA2-B4455D042C50}" type="presParOf" srcId="{4FBDFCE0-CBCD-4962-A45A-6913442A0801}" destId="{465BF9B3-A389-4DB9-82A5-C0395F31A6B8}" srcOrd="4" destOrd="0" presId="urn:microsoft.com/office/officeart/2018/2/layout/IconVerticalSolidList"/>
    <dgm:cxn modelId="{24DEF069-2272-4281-AEAD-06A89B0DEF0D}" type="presParOf" srcId="{465BF9B3-A389-4DB9-82A5-C0395F31A6B8}" destId="{1BF8B05F-0FAB-4A8B-A3FC-4EA000A93502}" srcOrd="0" destOrd="0" presId="urn:microsoft.com/office/officeart/2018/2/layout/IconVerticalSolidList"/>
    <dgm:cxn modelId="{50E9BE49-9E41-4073-BDFC-64CAA1049F05}" type="presParOf" srcId="{465BF9B3-A389-4DB9-82A5-C0395F31A6B8}" destId="{F47D2EF9-4E37-4B80-9A42-B3534586EAB0}" srcOrd="1" destOrd="0" presId="urn:microsoft.com/office/officeart/2018/2/layout/IconVerticalSolidList"/>
    <dgm:cxn modelId="{29ABDE82-80FA-4121-AF6B-40CF896EE116}" type="presParOf" srcId="{465BF9B3-A389-4DB9-82A5-C0395F31A6B8}" destId="{21EBEA47-0588-473A-9D25-955B497EA759}" srcOrd="2" destOrd="0" presId="urn:microsoft.com/office/officeart/2018/2/layout/IconVerticalSolidList"/>
    <dgm:cxn modelId="{31F73066-E7F6-4789-BA37-42A4CE0DCE4C}" type="presParOf" srcId="{465BF9B3-A389-4DB9-82A5-C0395F31A6B8}" destId="{FC88E10A-551C-4DB7-AF38-7AF7DD161705}" srcOrd="3" destOrd="0" presId="urn:microsoft.com/office/officeart/2018/2/layout/IconVerticalSolidList"/>
    <dgm:cxn modelId="{7D6E9F99-E625-411C-A968-77C966A2327E}" type="presParOf" srcId="{4FBDFCE0-CBCD-4962-A45A-6913442A0801}" destId="{1901EB1F-67D8-4A63-AAFB-B162B5990004}" srcOrd="5" destOrd="0" presId="urn:microsoft.com/office/officeart/2018/2/layout/IconVerticalSolidList"/>
    <dgm:cxn modelId="{63FACD67-4854-414A-B445-570326AFA61B}" type="presParOf" srcId="{4FBDFCE0-CBCD-4962-A45A-6913442A0801}" destId="{6550A35F-FD00-48CA-9142-CDF59FD18661}" srcOrd="6" destOrd="0" presId="urn:microsoft.com/office/officeart/2018/2/layout/IconVerticalSolidList"/>
    <dgm:cxn modelId="{C0AC0B3A-EE30-4340-98A9-A1B842AF945D}" type="presParOf" srcId="{6550A35F-FD00-48CA-9142-CDF59FD18661}" destId="{996E055D-EC36-4846-BEE0-E4820BC1F987}" srcOrd="0" destOrd="0" presId="urn:microsoft.com/office/officeart/2018/2/layout/IconVerticalSolidList"/>
    <dgm:cxn modelId="{4E6E968B-24C5-4848-A298-7A3F28A2C573}" type="presParOf" srcId="{6550A35F-FD00-48CA-9142-CDF59FD18661}" destId="{5E0DB465-862E-4653-BA48-0829808CD8F5}" srcOrd="1" destOrd="0" presId="urn:microsoft.com/office/officeart/2018/2/layout/IconVerticalSolidList"/>
    <dgm:cxn modelId="{685A3362-4956-44E2-9FB5-C7DF07DD5D66}" type="presParOf" srcId="{6550A35F-FD00-48CA-9142-CDF59FD18661}" destId="{0516FF75-D143-4BD9-8D48-31BD43EEB8BF}" srcOrd="2" destOrd="0" presId="urn:microsoft.com/office/officeart/2018/2/layout/IconVerticalSolidList"/>
    <dgm:cxn modelId="{269FCBA3-2204-4CE3-A37C-17FBAF41D546}" type="presParOf" srcId="{6550A35F-FD00-48CA-9142-CDF59FD18661}" destId="{09077626-D4D3-45F7-9897-99E43CCEFF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5EEE0E-6A76-495F-AE4C-2792414E69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23A2C993-77F5-4F04-B4E1-E6CC0E6A5F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tx2"/>
              </a:solidFill>
            </a:rPr>
            <a:t>“POOLING” CLIENTS</a:t>
          </a:r>
        </a:p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tx2"/>
              </a:solidFill>
            </a:rPr>
            <a:t>ON SHORTER TRIPS</a:t>
          </a:r>
        </a:p>
      </dgm:t>
    </dgm:pt>
    <dgm:pt modelId="{EAEC03C4-3662-4CD3-A5A0-6A54CF56B67D}" type="parTrans" cxnId="{3A4234C7-CA99-4563-B67D-626C566B49C9}">
      <dgm:prSet/>
      <dgm:spPr/>
      <dgm:t>
        <a:bodyPr/>
        <a:lstStyle/>
        <a:p>
          <a:endParaRPr lang="en-US"/>
        </a:p>
      </dgm:t>
    </dgm:pt>
    <dgm:pt modelId="{CA45089B-FB70-4236-882E-2E17BF1BA4F5}" type="sibTrans" cxnId="{3A4234C7-CA99-4563-B67D-626C566B49C9}">
      <dgm:prSet/>
      <dgm:spPr/>
      <dgm:t>
        <a:bodyPr/>
        <a:lstStyle/>
        <a:p>
          <a:endParaRPr lang="en-US"/>
        </a:p>
      </dgm:t>
    </dgm:pt>
    <dgm:pt modelId="{92922519-E1DD-4FF1-84FC-CCEA8C3DB1D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200" b="1" dirty="0">
              <a:solidFill>
                <a:schemeClr val="tx2"/>
              </a:solidFill>
            </a:rPr>
            <a:t>PARTNER WITH LOW-COST AIRLINES</a:t>
          </a:r>
        </a:p>
      </dgm:t>
    </dgm:pt>
    <dgm:pt modelId="{1A7B6385-1822-4752-9B84-9A8629981400}" type="sibTrans" cxnId="{B803CD5D-31D3-48C6-A643-D843B952A8C3}">
      <dgm:prSet/>
      <dgm:spPr/>
      <dgm:t>
        <a:bodyPr/>
        <a:lstStyle/>
        <a:p>
          <a:endParaRPr lang="en-US"/>
        </a:p>
      </dgm:t>
    </dgm:pt>
    <dgm:pt modelId="{D6AE6739-5E22-4996-9D77-B0DA42D6A4B8}" type="parTrans" cxnId="{B803CD5D-31D3-48C6-A643-D843B952A8C3}">
      <dgm:prSet/>
      <dgm:spPr/>
      <dgm:t>
        <a:bodyPr/>
        <a:lstStyle/>
        <a:p>
          <a:endParaRPr lang="en-US"/>
        </a:p>
      </dgm:t>
    </dgm:pt>
    <dgm:pt modelId="{3022D945-AC05-4B49-A3C5-1F56AD41AB43}" type="pres">
      <dgm:prSet presAssocID="{5A5EEE0E-6A76-495F-AE4C-2792414E693B}" presName="root" presStyleCnt="0">
        <dgm:presLayoutVars>
          <dgm:dir/>
          <dgm:resizeHandles val="exact"/>
        </dgm:presLayoutVars>
      </dgm:prSet>
      <dgm:spPr/>
    </dgm:pt>
    <dgm:pt modelId="{9CD36E40-A604-41E3-A02A-E8BD8DC4B927}" type="pres">
      <dgm:prSet presAssocID="{92922519-E1DD-4FF1-84FC-CCEA8C3DB1D3}" presName="compNode" presStyleCnt="0"/>
      <dgm:spPr/>
    </dgm:pt>
    <dgm:pt modelId="{7BA7C35C-4286-44F4-847A-837F152104C5}" type="pres">
      <dgm:prSet presAssocID="{92922519-E1DD-4FF1-84FC-CCEA8C3DB1D3}" presName="iconBgRect" presStyleLbl="bgShp" presStyleIdx="0" presStyleCnt="2" custLinFactNeighborX="-21060" custLinFactNeighborY="-5148"/>
      <dgm:spPr>
        <a:solidFill>
          <a:schemeClr val="accent1"/>
        </a:solidFill>
      </dgm:spPr>
    </dgm:pt>
    <dgm:pt modelId="{A4373633-8663-41EE-8B1C-3E0CCC91F57D}" type="pres">
      <dgm:prSet presAssocID="{92922519-E1DD-4FF1-84FC-CCEA8C3DB1D3}" presName="iconRect" presStyleLbl="node1" presStyleIdx="0" presStyleCnt="2" custLinFactNeighborX="-37494" custLinFactNeighborY="-1059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67B5E64C-1D3F-4E48-86AC-F87DE976D432}" type="pres">
      <dgm:prSet presAssocID="{92922519-E1DD-4FF1-84FC-CCEA8C3DB1D3}" presName="spaceRect" presStyleCnt="0"/>
      <dgm:spPr/>
    </dgm:pt>
    <dgm:pt modelId="{C02ED4C0-F38F-4341-9186-BDA914E6195E}" type="pres">
      <dgm:prSet presAssocID="{92922519-E1DD-4FF1-84FC-CCEA8C3DB1D3}" presName="textRect" presStyleLbl="revTx" presStyleIdx="0" presStyleCnt="2">
        <dgm:presLayoutVars>
          <dgm:chMax val="1"/>
          <dgm:chPref val="1"/>
        </dgm:presLayoutVars>
      </dgm:prSet>
      <dgm:spPr/>
    </dgm:pt>
    <dgm:pt modelId="{7AD6CEAA-871B-4C15-9449-6B25014972A6}" type="pres">
      <dgm:prSet presAssocID="{1A7B6385-1822-4752-9B84-9A8629981400}" presName="sibTrans" presStyleCnt="0"/>
      <dgm:spPr/>
    </dgm:pt>
    <dgm:pt modelId="{E781831F-8C4D-4A06-96E1-AF55AF26E208}" type="pres">
      <dgm:prSet presAssocID="{23A2C993-77F5-4F04-B4E1-E6CC0E6A5FDB}" presName="compNode" presStyleCnt="0"/>
      <dgm:spPr/>
    </dgm:pt>
    <dgm:pt modelId="{18C8F96B-6329-4396-91D7-70DEADC184D3}" type="pres">
      <dgm:prSet presAssocID="{23A2C993-77F5-4F04-B4E1-E6CC0E6A5FDB}" presName="iconBgRect" presStyleLbl="bgShp" presStyleIdx="1" presStyleCnt="2" custLinFactNeighborX="19962" custLinFactNeighborY="-4212"/>
      <dgm:spPr>
        <a:solidFill>
          <a:schemeClr val="accent1"/>
        </a:solidFill>
      </dgm:spPr>
    </dgm:pt>
    <dgm:pt modelId="{44F79249-474A-4193-971A-6888D4F74B8D}" type="pres">
      <dgm:prSet presAssocID="{23A2C993-77F5-4F04-B4E1-E6CC0E6A5FDB}" presName="iconRect" presStyleLbl="node1" presStyleIdx="1" presStyleCnt="2" custLinFactNeighborX="41020" custLinFactNeighborY="-73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A664F033-CF5C-4877-B166-557AA39D2F9D}" type="pres">
      <dgm:prSet presAssocID="{23A2C993-77F5-4F04-B4E1-E6CC0E6A5FDB}" presName="spaceRect" presStyleCnt="0"/>
      <dgm:spPr/>
    </dgm:pt>
    <dgm:pt modelId="{E816C971-2F84-468C-B6B7-CD8E39E87393}" type="pres">
      <dgm:prSet presAssocID="{23A2C993-77F5-4F04-B4E1-E6CC0E6A5FD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338B3D-FFD9-4825-AD63-8C5BAC4FBA5F}" type="presOf" srcId="{92922519-E1DD-4FF1-84FC-CCEA8C3DB1D3}" destId="{C02ED4C0-F38F-4341-9186-BDA914E6195E}" srcOrd="0" destOrd="0" presId="urn:microsoft.com/office/officeart/2018/5/layout/IconCircleLabelList"/>
    <dgm:cxn modelId="{B803CD5D-31D3-48C6-A643-D843B952A8C3}" srcId="{5A5EEE0E-6A76-495F-AE4C-2792414E693B}" destId="{92922519-E1DD-4FF1-84FC-CCEA8C3DB1D3}" srcOrd="0" destOrd="0" parTransId="{D6AE6739-5E22-4996-9D77-B0DA42D6A4B8}" sibTransId="{1A7B6385-1822-4752-9B84-9A8629981400}"/>
    <dgm:cxn modelId="{4E16227B-49E6-4419-A9F3-2269739337B0}" type="presOf" srcId="{23A2C993-77F5-4F04-B4E1-E6CC0E6A5FDB}" destId="{E816C971-2F84-468C-B6B7-CD8E39E87393}" srcOrd="0" destOrd="0" presId="urn:microsoft.com/office/officeart/2018/5/layout/IconCircleLabelList"/>
    <dgm:cxn modelId="{3A4234C7-CA99-4563-B67D-626C566B49C9}" srcId="{5A5EEE0E-6A76-495F-AE4C-2792414E693B}" destId="{23A2C993-77F5-4F04-B4E1-E6CC0E6A5FDB}" srcOrd="1" destOrd="0" parTransId="{EAEC03C4-3662-4CD3-A5A0-6A54CF56B67D}" sibTransId="{CA45089B-FB70-4236-882E-2E17BF1BA4F5}"/>
    <dgm:cxn modelId="{178427CF-D5A2-491E-AC4F-BE031207B2D3}" type="presOf" srcId="{5A5EEE0E-6A76-495F-AE4C-2792414E693B}" destId="{3022D945-AC05-4B49-A3C5-1F56AD41AB43}" srcOrd="0" destOrd="0" presId="urn:microsoft.com/office/officeart/2018/5/layout/IconCircleLabelList"/>
    <dgm:cxn modelId="{8CE253B7-4DFB-4DB1-B74F-EE0452098F6E}" type="presParOf" srcId="{3022D945-AC05-4B49-A3C5-1F56AD41AB43}" destId="{9CD36E40-A604-41E3-A02A-E8BD8DC4B927}" srcOrd="0" destOrd="0" presId="urn:microsoft.com/office/officeart/2018/5/layout/IconCircleLabelList"/>
    <dgm:cxn modelId="{589A596A-F6F8-46E4-911F-106FE5F9E852}" type="presParOf" srcId="{9CD36E40-A604-41E3-A02A-E8BD8DC4B927}" destId="{7BA7C35C-4286-44F4-847A-837F152104C5}" srcOrd="0" destOrd="0" presId="urn:microsoft.com/office/officeart/2018/5/layout/IconCircleLabelList"/>
    <dgm:cxn modelId="{F7ECAD7E-4CFF-40AB-A692-1FF229EB7802}" type="presParOf" srcId="{9CD36E40-A604-41E3-A02A-E8BD8DC4B927}" destId="{A4373633-8663-41EE-8B1C-3E0CCC91F57D}" srcOrd="1" destOrd="0" presId="urn:microsoft.com/office/officeart/2018/5/layout/IconCircleLabelList"/>
    <dgm:cxn modelId="{00AA108F-8C0C-4013-87C9-D4510E9C049A}" type="presParOf" srcId="{9CD36E40-A604-41E3-A02A-E8BD8DC4B927}" destId="{67B5E64C-1D3F-4E48-86AC-F87DE976D432}" srcOrd="2" destOrd="0" presId="urn:microsoft.com/office/officeart/2018/5/layout/IconCircleLabelList"/>
    <dgm:cxn modelId="{58C4176F-CF4A-4326-94FC-DA15E35C4DCC}" type="presParOf" srcId="{9CD36E40-A604-41E3-A02A-E8BD8DC4B927}" destId="{C02ED4C0-F38F-4341-9186-BDA914E6195E}" srcOrd="3" destOrd="0" presId="urn:microsoft.com/office/officeart/2018/5/layout/IconCircleLabelList"/>
    <dgm:cxn modelId="{065F8BE2-3466-439E-8CE8-64E4074B16CB}" type="presParOf" srcId="{3022D945-AC05-4B49-A3C5-1F56AD41AB43}" destId="{7AD6CEAA-871B-4C15-9449-6B25014972A6}" srcOrd="1" destOrd="0" presId="urn:microsoft.com/office/officeart/2018/5/layout/IconCircleLabelList"/>
    <dgm:cxn modelId="{2BFEC668-D057-4CA3-B5B6-ACDA949EC5CA}" type="presParOf" srcId="{3022D945-AC05-4B49-A3C5-1F56AD41AB43}" destId="{E781831F-8C4D-4A06-96E1-AF55AF26E208}" srcOrd="2" destOrd="0" presId="urn:microsoft.com/office/officeart/2018/5/layout/IconCircleLabelList"/>
    <dgm:cxn modelId="{8ABFBEA7-CCF9-478E-BFD3-1435776514BE}" type="presParOf" srcId="{E781831F-8C4D-4A06-96E1-AF55AF26E208}" destId="{18C8F96B-6329-4396-91D7-70DEADC184D3}" srcOrd="0" destOrd="0" presId="urn:microsoft.com/office/officeart/2018/5/layout/IconCircleLabelList"/>
    <dgm:cxn modelId="{5A215EA2-29ED-48B0-AF8A-BCD3CA6B293D}" type="presParOf" srcId="{E781831F-8C4D-4A06-96E1-AF55AF26E208}" destId="{44F79249-474A-4193-971A-6888D4F74B8D}" srcOrd="1" destOrd="0" presId="urn:microsoft.com/office/officeart/2018/5/layout/IconCircleLabelList"/>
    <dgm:cxn modelId="{F56E74AA-D5E4-4959-9E74-2452EA70C5A3}" type="presParOf" srcId="{E781831F-8C4D-4A06-96E1-AF55AF26E208}" destId="{A664F033-CF5C-4877-B166-557AA39D2F9D}" srcOrd="2" destOrd="0" presId="urn:microsoft.com/office/officeart/2018/5/layout/IconCircleLabelList"/>
    <dgm:cxn modelId="{A44033CF-3F35-48AB-A7CC-C528B1103766}" type="presParOf" srcId="{E781831F-8C4D-4A06-96E1-AF55AF26E208}" destId="{E816C971-2F84-468C-B6B7-CD8E39E8739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9A9B8-E39A-43EA-9112-D0408810A0E1}">
      <dsp:nvSpPr>
        <dsp:cNvPr id="0" name=""/>
        <dsp:cNvSpPr/>
      </dsp:nvSpPr>
      <dsp:spPr>
        <a:xfrm>
          <a:off x="0" y="0"/>
          <a:ext cx="6596063" cy="1007048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8BCD3-F667-449C-9A5A-9CF2CF44869A}">
      <dsp:nvSpPr>
        <dsp:cNvPr id="0" name=""/>
        <dsp:cNvSpPr/>
      </dsp:nvSpPr>
      <dsp:spPr>
        <a:xfrm>
          <a:off x="304632" y="231048"/>
          <a:ext cx="554418" cy="5538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2D28E-4FBA-4813-BF10-C85CB1F2D6DE}">
      <dsp:nvSpPr>
        <dsp:cNvPr id="0" name=""/>
        <dsp:cNvSpPr/>
      </dsp:nvSpPr>
      <dsp:spPr>
        <a:xfrm>
          <a:off x="1163682" y="4462"/>
          <a:ext cx="5414459" cy="1038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10" tIns="109910" rIns="109910" bIns="10991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50% OF CLIENTS BOOK MONTH IN ADVANCE: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CONSIDER TO ADOPT DYNAMIC STAFFING (4 WEEKS IN ADVANCE )</a:t>
          </a:r>
          <a:endParaRPr lang="en-US" sz="1800" kern="1200" dirty="0"/>
        </a:p>
      </dsp:txBody>
      <dsp:txXfrm>
        <a:off x="1163682" y="4462"/>
        <a:ext cx="5414459" cy="1038518"/>
      </dsp:txXfrm>
    </dsp:sp>
    <dsp:sp modelId="{9504D5E6-60D3-4552-AC56-869ABFDCBB4D}">
      <dsp:nvSpPr>
        <dsp:cNvPr id="0" name=""/>
        <dsp:cNvSpPr/>
      </dsp:nvSpPr>
      <dsp:spPr>
        <a:xfrm>
          <a:off x="0" y="1302610"/>
          <a:ext cx="6596063" cy="100704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25560-0DC4-458C-8B74-8D7FF5D8C2B4}">
      <dsp:nvSpPr>
        <dsp:cNvPr id="0" name=""/>
        <dsp:cNvSpPr/>
      </dsp:nvSpPr>
      <dsp:spPr>
        <a:xfrm>
          <a:off x="304632" y="1529196"/>
          <a:ext cx="554418" cy="5538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50578-3FAE-4E99-9BE9-AFEEC0FE6E59}">
      <dsp:nvSpPr>
        <dsp:cNvPr id="0" name=""/>
        <dsp:cNvSpPr/>
      </dsp:nvSpPr>
      <dsp:spPr>
        <a:xfrm>
          <a:off x="1163682" y="1302610"/>
          <a:ext cx="5414459" cy="1038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10" tIns="109910" rIns="109910" bIns="1099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GOOGLE MAPS API TO MEASURE REAL DRIVE DISTANCE AND TRIP DURATION</a:t>
          </a:r>
        </a:p>
      </dsp:txBody>
      <dsp:txXfrm>
        <a:off x="1163682" y="1302610"/>
        <a:ext cx="5414459" cy="1038518"/>
      </dsp:txXfrm>
    </dsp:sp>
    <dsp:sp modelId="{1BF8B05F-0FAB-4A8B-A3FC-4EA000A93502}">
      <dsp:nvSpPr>
        <dsp:cNvPr id="0" name=""/>
        <dsp:cNvSpPr/>
      </dsp:nvSpPr>
      <dsp:spPr>
        <a:xfrm>
          <a:off x="0" y="2600758"/>
          <a:ext cx="6596063" cy="1007048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D2EF9-4E37-4B80-9A42-B3534586EAB0}">
      <dsp:nvSpPr>
        <dsp:cNvPr id="0" name=""/>
        <dsp:cNvSpPr/>
      </dsp:nvSpPr>
      <dsp:spPr>
        <a:xfrm>
          <a:off x="304632" y="2827344"/>
          <a:ext cx="554418" cy="5538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8E10A-551C-4DB7-AF38-7AF7DD161705}">
      <dsp:nvSpPr>
        <dsp:cNvPr id="0" name=""/>
        <dsp:cNvSpPr/>
      </dsp:nvSpPr>
      <dsp:spPr>
        <a:xfrm>
          <a:off x="1163682" y="2600758"/>
          <a:ext cx="5414459" cy="1038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10" tIns="109910" rIns="109910" bIns="1099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WEBSITE: MAKE DROP DOWN FOR FLIGHT NO TO HAVE CLEAN FLIGHT INFO</a:t>
          </a:r>
        </a:p>
      </dsp:txBody>
      <dsp:txXfrm>
        <a:off x="1163682" y="2600758"/>
        <a:ext cx="5414459" cy="1038518"/>
      </dsp:txXfrm>
    </dsp:sp>
    <dsp:sp modelId="{996E055D-EC36-4846-BEE0-E4820BC1F987}">
      <dsp:nvSpPr>
        <dsp:cNvPr id="0" name=""/>
        <dsp:cNvSpPr/>
      </dsp:nvSpPr>
      <dsp:spPr>
        <a:xfrm>
          <a:off x="0" y="3898907"/>
          <a:ext cx="6596063" cy="1007048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DB465-862E-4653-BA48-0829808CD8F5}">
      <dsp:nvSpPr>
        <dsp:cNvPr id="0" name=""/>
        <dsp:cNvSpPr/>
      </dsp:nvSpPr>
      <dsp:spPr>
        <a:xfrm>
          <a:off x="304632" y="4125493"/>
          <a:ext cx="554418" cy="5538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77626-D4D3-45F7-9897-99E43CCEFFB2}">
      <dsp:nvSpPr>
        <dsp:cNvPr id="0" name=""/>
        <dsp:cNvSpPr/>
      </dsp:nvSpPr>
      <dsp:spPr>
        <a:xfrm>
          <a:off x="1163682" y="3898907"/>
          <a:ext cx="5414459" cy="1038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10" tIns="109910" rIns="109910" bIns="1099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INCORPORATE FLIGHT FORECASTS</a:t>
          </a:r>
        </a:p>
      </dsp:txBody>
      <dsp:txXfrm>
        <a:off x="1163682" y="3898907"/>
        <a:ext cx="5414459" cy="1038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7C35C-4286-44F4-847A-837F152104C5}">
      <dsp:nvSpPr>
        <dsp:cNvPr id="0" name=""/>
        <dsp:cNvSpPr/>
      </dsp:nvSpPr>
      <dsp:spPr>
        <a:xfrm>
          <a:off x="390555" y="1515950"/>
          <a:ext cx="2196000" cy="219600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73633-8663-41EE-8B1C-3E0CCC91F57D}">
      <dsp:nvSpPr>
        <dsp:cNvPr id="0" name=""/>
        <dsp:cNvSpPr/>
      </dsp:nvSpPr>
      <dsp:spPr>
        <a:xfrm>
          <a:off x="848609" y="1963453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ED4C0-F38F-4341-9186-BDA914E6195E}">
      <dsp:nvSpPr>
        <dsp:cNvPr id="0" name=""/>
        <dsp:cNvSpPr/>
      </dsp:nvSpPr>
      <dsp:spPr>
        <a:xfrm>
          <a:off x="151033" y="450900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dirty="0">
              <a:solidFill>
                <a:schemeClr val="tx2"/>
              </a:solidFill>
            </a:rPr>
            <a:t>PARTNER WITH LOW-COST AIRLINES</a:t>
          </a:r>
        </a:p>
      </dsp:txBody>
      <dsp:txXfrm>
        <a:off x="151033" y="4509001"/>
        <a:ext cx="3600000" cy="720000"/>
      </dsp:txXfrm>
    </dsp:sp>
    <dsp:sp modelId="{18C8F96B-6329-4396-91D7-70DEADC184D3}">
      <dsp:nvSpPr>
        <dsp:cNvPr id="0" name=""/>
        <dsp:cNvSpPr/>
      </dsp:nvSpPr>
      <dsp:spPr>
        <a:xfrm>
          <a:off x="5521399" y="1536505"/>
          <a:ext cx="2196000" cy="219600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9249-474A-4193-971A-6888D4F74B8D}">
      <dsp:nvSpPr>
        <dsp:cNvPr id="0" name=""/>
        <dsp:cNvSpPr/>
      </dsp:nvSpPr>
      <dsp:spPr>
        <a:xfrm>
          <a:off x="6067885" y="200460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6C971-2F84-468C-B6B7-CD8E39E87393}">
      <dsp:nvSpPr>
        <dsp:cNvPr id="0" name=""/>
        <dsp:cNvSpPr/>
      </dsp:nvSpPr>
      <dsp:spPr>
        <a:xfrm>
          <a:off x="4381033" y="450900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dirty="0">
              <a:solidFill>
                <a:schemeClr val="tx2"/>
              </a:solidFill>
            </a:rPr>
            <a:t>“POOLING” CLIENTS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dirty="0">
              <a:solidFill>
                <a:schemeClr val="tx2"/>
              </a:solidFill>
            </a:rPr>
            <a:t>ON SHORTER TRIPS</a:t>
          </a:r>
        </a:p>
      </dsp:txBody>
      <dsp:txXfrm>
        <a:off x="4381033" y="4509001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89A91-6193-4048-BBF3-BC340519A94E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2F065-2A65-46BF-B25C-E1AFE14F8F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11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2F065-2A65-46BF-B25C-E1AFE14F8F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87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2F065-2A65-46BF-B25C-E1AFE14F8F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0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2F065-2A65-46BF-B25C-E1AFE14F8F1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1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2F065-2A65-46BF-B25C-E1AFE14F8F1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07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2F065-2A65-46BF-B25C-E1AFE14F8F1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07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5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9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3173" y="6041362"/>
            <a:ext cx="6978120" cy="8166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08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75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7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06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67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3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06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0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2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CEADD17-CBAC-4223-8F74-06D65057BF52}" type="datetimeFigureOut">
              <a:rPr lang="en-GB" smtClean="0"/>
              <a:t>29/07/2020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B70BA3E-5D41-42DF-83FF-B50513A8631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shirt&#10;&#10;Description automatically generated">
            <a:extLst>
              <a:ext uri="{FF2B5EF4-FFF2-40B4-BE49-F238E27FC236}">
                <a16:creationId xmlns:a16="http://schemas.microsoft.com/office/drawing/2014/main" id="{A8BF848D-0D9F-4BAE-A410-40FF357108A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0" y="5448300"/>
            <a:ext cx="1961092" cy="195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en.wikipedia.org/wiki/File:Ryanair_logo_2013(1).svg" TargetMode="External"/><Relationship Id="rId7" Type="http://schemas.openxmlformats.org/officeDocument/2006/relationships/hyperlink" Target="https://commons.wikimedia.org/wiki/File:Aer_Lingus_logo.sv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n.wikipedia.org/wiki/File:EasyJetlogo.SVG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88519/a-yellow-fish-by-jgm104-188519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hyperlink" Target="http://www.finsmes.com/2016/09/jobbio-raises-e5m-in-series-a-funding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pxhere.com/es/photo/1418540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Praia_da_Rocha,_Portim%C3%A3o_2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hyperlink" Target="https://de.wikipedia.org/wiki/Algarve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0481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sc.ac.uk/rd/get-involve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6A8E-7CA8-4A03-A7FC-11F217F18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Business Case 4: forecasting transfer services demand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6079A-508B-40C6-A223-BF4195346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3836" y="4654786"/>
            <a:ext cx="7766936" cy="2073742"/>
          </a:xfrm>
        </p:spPr>
        <p:txBody>
          <a:bodyPr>
            <a:normAutofit/>
          </a:bodyPr>
          <a:lstStyle/>
          <a:p>
            <a:pPr algn="r">
              <a:spcBef>
                <a:spcPts val="0"/>
              </a:spcBef>
            </a:pPr>
            <a:r>
              <a:rPr lang="en-GB" dirty="0">
                <a:solidFill>
                  <a:schemeClr val="accent2"/>
                </a:solidFill>
              </a:rPr>
              <a:t>Alexandra Ordina</a:t>
            </a:r>
          </a:p>
          <a:p>
            <a:pPr algn="r">
              <a:spcBef>
                <a:spcPts val="0"/>
              </a:spcBef>
            </a:pPr>
            <a:r>
              <a:rPr lang="en-GB" dirty="0">
                <a:solidFill>
                  <a:schemeClr val="accent2"/>
                </a:solidFill>
              </a:rPr>
              <a:t>Bojan Stavrikj</a:t>
            </a:r>
          </a:p>
          <a:p>
            <a:pPr algn="r">
              <a:spcBef>
                <a:spcPts val="0"/>
              </a:spcBef>
            </a:pPr>
            <a:r>
              <a:rPr lang="en-GB" dirty="0">
                <a:solidFill>
                  <a:schemeClr val="accent2"/>
                </a:solidFill>
              </a:rPr>
              <a:t>Henrique </a:t>
            </a:r>
            <a:r>
              <a:rPr lang="pt-BR" dirty="0">
                <a:solidFill>
                  <a:schemeClr val="accent2"/>
                </a:solidFill>
              </a:rPr>
              <a:t>Januário</a:t>
            </a:r>
            <a:endParaRPr lang="en-GB" dirty="0">
              <a:solidFill>
                <a:schemeClr val="accent2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dirty="0">
                <a:solidFill>
                  <a:schemeClr val="accent2"/>
                </a:solidFill>
              </a:rPr>
              <a:t>Hugo Mentzingen</a:t>
            </a:r>
          </a:p>
        </p:txBody>
      </p:sp>
    </p:spTree>
    <p:extLst>
      <p:ext uri="{BB962C8B-B14F-4D97-AF65-F5344CB8AC3E}">
        <p14:creationId xmlns:p14="http://schemas.microsoft.com/office/powerpoint/2010/main" val="77117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5CCD64A-7294-410D-8B63-DF3CFA30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454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CLIENTS FLY LOW-COST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drawing, sign&#10;&#10;Description automatically generated">
            <a:extLst>
              <a:ext uri="{FF2B5EF4-FFF2-40B4-BE49-F238E27FC236}">
                <a16:creationId xmlns:a16="http://schemas.microsoft.com/office/drawing/2014/main" id="{00CB994D-3E7D-4BF6-8724-C2504C64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98699" y="4035617"/>
            <a:ext cx="1484944" cy="24652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98BC07BD-B5F6-4A64-A345-36A16C6E8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45904" y="4039169"/>
            <a:ext cx="1346645" cy="302995"/>
          </a:xfrm>
          <a:prstGeom prst="rect">
            <a:avLst/>
          </a:prstGeom>
        </p:spPr>
      </p:pic>
      <p:pic>
        <p:nvPicPr>
          <p:cNvPr id="28" name="Picture 27" descr="A picture containing object, clock, traffic, light&#10;&#10;Description automatically generated">
            <a:extLst>
              <a:ext uri="{FF2B5EF4-FFF2-40B4-BE49-F238E27FC236}">
                <a16:creationId xmlns:a16="http://schemas.microsoft.com/office/drawing/2014/main" id="{7B4EED52-E047-4444-A23D-1CD8004C5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43231" y="4472194"/>
            <a:ext cx="1387683" cy="338248"/>
          </a:xfrm>
          <a:prstGeom prst="rect">
            <a:avLst/>
          </a:prstGeom>
        </p:spPr>
      </p:pic>
      <p:sp>
        <p:nvSpPr>
          <p:cNvPr id="30" name="Title 23">
            <a:extLst>
              <a:ext uri="{FF2B5EF4-FFF2-40B4-BE49-F238E27FC236}">
                <a16:creationId xmlns:a16="http://schemas.microsoft.com/office/drawing/2014/main" id="{F9DD499B-B13B-4E67-82F3-DDEAF3110A88}"/>
              </a:ext>
            </a:extLst>
          </p:cNvPr>
          <p:cNvSpPr txBox="1">
            <a:spLocks/>
          </p:cNvSpPr>
          <p:nvPr/>
        </p:nvSpPr>
        <p:spPr>
          <a:xfrm>
            <a:off x="798737" y="682742"/>
            <a:ext cx="8673927" cy="124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cap="none">
                <a:solidFill>
                  <a:schemeClr val="accent2"/>
                </a:solidFill>
              </a:rPr>
              <a:t>CLIENT PROFILES</a:t>
            </a:r>
            <a:endParaRPr lang="en-GB" cap="none" dirty="0">
              <a:solidFill>
                <a:schemeClr val="accent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23734D3-12FC-46FB-9F19-15481AAB0670}"/>
              </a:ext>
            </a:extLst>
          </p:cNvPr>
          <p:cNvSpPr/>
          <p:nvPr/>
        </p:nvSpPr>
        <p:spPr>
          <a:xfrm>
            <a:off x="785458" y="3233788"/>
            <a:ext cx="5351638" cy="2145699"/>
          </a:xfrm>
          <a:prstGeom prst="roundRect">
            <a:avLst/>
          </a:prstGeom>
          <a:solidFill>
            <a:schemeClr val="bg1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70FF71-EEC6-418A-A9DA-F83C13C13E12}"/>
              </a:ext>
            </a:extLst>
          </p:cNvPr>
          <p:cNvSpPr/>
          <p:nvPr/>
        </p:nvSpPr>
        <p:spPr>
          <a:xfrm>
            <a:off x="1269514" y="3337142"/>
            <a:ext cx="4585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LARGER FAMILIES BOOK MORE TRANSFERS TO:</a:t>
            </a:r>
          </a:p>
          <a:p>
            <a:pPr algn="r"/>
            <a:r>
              <a:rPr lang="en-GB" sz="2000" dirty="0">
                <a:solidFill>
                  <a:schemeClr val="tx2"/>
                </a:solidFill>
              </a:rPr>
              <a:t>PARK ZOOMARINE</a:t>
            </a:r>
          </a:p>
          <a:p>
            <a:pPr algn="r"/>
            <a:r>
              <a:rPr lang="en-GB" sz="2000" dirty="0">
                <a:solidFill>
                  <a:schemeClr val="tx2"/>
                </a:solidFill>
              </a:rPr>
              <a:t>SAGRES</a:t>
            </a:r>
          </a:p>
          <a:p>
            <a:pPr algn="r"/>
            <a:r>
              <a:rPr lang="en-GB" sz="2000" dirty="0">
                <a:solidFill>
                  <a:schemeClr val="tx2"/>
                </a:solidFill>
              </a:rPr>
              <a:t>CARRAPATEIRA</a:t>
            </a:r>
          </a:p>
          <a:p>
            <a:pPr algn="r"/>
            <a:r>
              <a:rPr lang="en-GB" sz="2000" dirty="0">
                <a:solidFill>
                  <a:schemeClr val="tx2"/>
                </a:solidFill>
              </a:rPr>
              <a:t>LEPE</a:t>
            </a:r>
          </a:p>
        </p:txBody>
      </p:sp>
      <p:pic>
        <p:nvPicPr>
          <p:cNvPr id="36" name="Graphic 35" descr="Family with two children">
            <a:extLst>
              <a:ext uri="{FF2B5EF4-FFF2-40B4-BE49-F238E27FC236}">
                <a16:creationId xmlns:a16="http://schemas.microsoft.com/office/drawing/2014/main" id="{D4D32BDC-7B4F-40A0-8764-86AA803357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6114" y="4182816"/>
            <a:ext cx="1469083" cy="146908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F845327-DBC7-43F2-84C5-70D6CBE22829}"/>
              </a:ext>
            </a:extLst>
          </p:cNvPr>
          <p:cNvSpPr/>
          <p:nvPr/>
        </p:nvSpPr>
        <p:spPr>
          <a:xfrm>
            <a:off x="744362" y="2385484"/>
            <a:ext cx="61718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+mj-lt"/>
              </a:rPr>
              <a:t>TOP 3 LOCATIONS ARE ALWAYS THE SAME BUT: </a:t>
            </a:r>
            <a:endParaRPr lang="en-GB" sz="3200" dirty="0">
              <a:latin typeface="+mj-lt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18572B-87FF-4478-8079-8F2570EECB3E}"/>
              </a:ext>
            </a:extLst>
          </p:cNvPr>
          <p:cNvCxnSpPr>
            <a:cxnSpLocks/>
          </p:cNvCxnSpPr>
          <p:nvPr/>
        </p:nvCxnSpPr>
        <p:spPr>
          <a:xfrm flipV="1">
            <a:off x="7591893" y="5087731"/>
            <a:ext cx="3844038" cy="1"/>
          </a:xfrm>
          <a:prstGeom prst="line">
            <a:avLst/>
          </a:prstGeom>
          <a:ln w="19050">
            <a:solidFill>
              <a:schemeClr val="bg1">
                <a:alpha val="7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87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B6B4F94-B7CE-4219-B749-5E4F7E127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55" y="2628781"/>
            <a:ext cx="1835649" cy="1835649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D39246-EC58-4DB4-8E6F-EC4714B9DC68}"/>
              </a:ext>
            </a:extLst>
          </p:cNvPr>
          <p:cNvSpPr/>
          <p:nvPr/>
        </p:nvSpPr>
        <p:spPr>
          <a:xfrm>
            <a:off x="6611140" y="2374863"/>
            <a:ext cx="5215120" cy="2269055"/>
          </a:xfrm>
          <a:prstGeom prst="roundRect">
            <a:avLst/>
          </a:prstGeom>
          <a:solidFill>
            <a:srgbClr val="FFDD4B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C799010D-DDE9-4D3C-9D00-B501CE606AD6}"/>
              </a:ext>
            </a:extLst>
          </p:cNvPr>
          <p:cNvSpPr/>
          <p:nvPr/>
        </p:nvSpPr>
        <p:spPr>
          <a:xfrm>
            <a:off x="762955" y="2374369"/>
            <a:ext cx="5442635" cy="2269550"/>
          </a:xfrm>
          <a:prstGeom prst="bracketPair">
            <a:avLst/>
          </a:prstGeom>
          <a:solidFill>
            <a:schemeClr val="bg1"/>
          </a:solidFill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5CCD64A-7294-410D-8B63-DF3CFA30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37" y="682742"/>
            <a:ext cx="8673927" cy="1244600"/>
          </a:xfrm>
        </p:spPr>
        <p:txBody>
          <a:bodyPr>
            <a:normAutofit/>
          </a:bodyPr>
          <a:lstStyle/>
          <a:p>
            <a:r>
              <a:rPr lang="en-GB" cap="none" dirty="0">
                <a:solidFill>
                  <a:schemeClr val="accent2"/>
                </a:solidFill>
              </a:rPr>
              <a:t>CLIENT PROFILES</a:t>
            </a:r>
          </a:p>
        </p:txBody>
      </p:sp>
      <p:pic>
        <p:nvPicPr>
          <p:cNvPr id="12" name="Graphic 11" descr="Bus">
            <a:extLst>
              <a:ext uri="{FF2B5EF4-FFF2-40B4-BE49-F238E27FC236}">
                <a16:creationId xmlns:a16="http://schemas.microsoft.com/office/drawing/2014/main" id="{DBA91BB2-1B58-4129-9736-22370E055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5626" y="5827669"/>
            <a:ext cx="1280274" cy="1305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896BE9-88B0-4DCC-9CB6-723731754798}"/>
              </a:ext>
            </a:extLst>
          </p:cNvPr>
          <p:cNvSpPr/>
          <p:nvPr/>
        </p:nvSpPr>
        <p:spPr>
          <a:xfrm>
            <a:off x="1168505" y="2670965"/>
            <a:ext cx="4962501" cy="163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6600"/>
                </a:solidFill>
              </a:rPr>
              <a:t>60</a:t>
            </a:r>
            <a:r>
              <a:rPr lang="en-GB" sz="2000" b="1" dirty="0">
                <a:solidFill>
                  <a:schemeClr val="tx2"/>
                </a:solidFill>
              </a:rPr>
              <a:t> FREQUENT TRAVELLERS (&gt;10 TRIPS)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rgbClr val="FF6600"/>
                </a:solidFill>
              </a:rPr>
              <a:t>2 OUT OF 100 </a:t>
            </a:r>
            <a:r>
              <a:rPr lang="en-GB" sz="2000" b="1" dirty="0">
                <a:solidFill>
                  <a:schemeClr val="tx2"/>
                </a:solidFill>
              </a:rPr>
              <a:t>TRIPS ARE BOOKED BY THEM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rgbClr val="FF6600"/>
                </a:solidFill>
              </a:rPr>
              <a:t>80% </a:t>
            </a:r>
            <a:r>
              <a:rPr lang="en-GB" sz="2000" b="1" dirty="0">
                <a:solidFill>
                  <a:schemeClr val="tx2"/>
                </a:solidFill>
              </a:rPr>
              <a:t>FREQUENT TRAVELLERS ARE FROM </a:t>
            </a:r>
            <a:r>
              <a:rPr lang="en-GB" sz="2000" b="1" dirty="0">
                <a:solidFill>
                  <a:srgbClr val="FF6600"/>
                </a:solidFill>
              </a:rPr>
              <a:t>UK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0495C-D515-498B-AFA1-436C8BD388E6}"/>
              </a:ext>
            </a:extLst>
          </p:cNvPr>
          <p:cNvSpPr/>
          <p:nvPr/>
        </p:nvSpPr>
        <p:spPr>
          <a:xfrm>
            <a:off x="8372204" y="2581319"/>
            <a:ext cx="322684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solidFill>
                  <a:srgbClr val="FF6600"/>
                </a:solidFill>
              </a:rPr>
              <a:t>TOP CLIENT </a:t>
            </a:r>
          </a:p>
          <a:p>
            <a:endParaRPr lang="en-GB" sz="2000" dirty="0">
              <a:solidFill>
                <a:srgbClr val="FF6600"/>
              </a:solidFill>
            </a:endParaRPr>
          </a:p>
          <a:p>
            <a:r>
              <a:rPr lang="en-GB" sz="2000" b="1" dirty="0">
                <a:solidFill>
                  <a:srgbClr val="FF6600"/>
                </a:solidFill>
              </a:rPr>
              <a:t>143 TRIPS</a:t>
            </a:r>
          </a:p>
          <a:p>
            <a:r>
              <a:rPr lang="en-GB" sz="2000" dirty="0">
                <a:solidFill>
                  <a:srgbClr val="FF6600"/>
                </a:solidFill>
              </a:rPr>
              <a:t>3 TRANSFERS PER WEEK </a:t>
            </a:r>
          </a:p>
          <a:p>
            <a:r>
              <a:rPr lang="en-GB" sz="2000" dirty="0">
                <a:solidFill>
                  <a:srgbClr val="FF6600"/>
                </a:solidFill>
              </a:rPr>
              <a:t>PEAK TIME: WEEKS 23 TO 26</a:t>
            </a:r>
          </a:p>
        </p:txBody>
      </p:sp>
    </p:spTree>
    <p:extLst>
      <p:ext uri="{BB962C8B-B14F-4D97-AF65-F5344CB8AC3E}">
        <p14:creationId xmlns:p14="http://schemas.microsoft.com/office/powerpoint/2010/main" val="156076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5CCD64A-7294-410D-8B63-DF3CFA30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454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THAT MATTER…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777692-B947-4236-B720-8489288E7C79}"/>
              </a:ext>
            </a:extLst>
          </p:cNvPr>
          <p:cNvSpPr txBox="1"/>
          <p:nvPr/>
        </p:nvSpPr>
        <p:spPr>
          <a:xfrm>
            <a:off x="1175659" y="783774"/>
            <a:ext cx="5651643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</a:rPr>
              <a:t>NUMBER OF SERVICES BOOKED 8 WEEKS PRIOR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</a:rPr>
              <a:t>AVERAGE DISTANCE OF THE BOOKED TRIPS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</a:rPr>
              <a:t>TRANSFER TYPE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</a:rPr>
              <a:t>NUMBER OF KIDS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</a:rPr>
              <a:t>PAYMENT TYPE 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</a:rPr>
              <a:t>FREQUENT CUSTOMER RATIO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</a:rPr>
              <a:t>AVERAGE LEAD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D4BA0AE-4F75-4777-9A05-00A4774DF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827302" y="1399853"/>
            <a:ext cx="1401769" cy="9092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A0E710-8E74-4C8D-92BF-51A8995EDEE3}"/>
              </a:ext>
            </a:extLst>
          </p:cNvPr>
          <p:cNvSpPr/>
          <p:nvPr/>
        </p:nvSpPr>
        <p:spPr>
          <a:xfrm>
            <a:off x="6874884" y="1170398"/>
            <a:ext cx="162432" cy="1746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191A14-D921-4E2B-9F22-2A8EED24D3A2}"/>
              </a:ext>
            </a:extLst>
          </p:cNvPr>
          <p:cNvSpPr/>
          <p:nvPr/>
        </p:nvSpPr>
        <p:spPr>
          <a:xfrm>
            <a:off x="6744724" y="788544"/>
            <a:ext cx="292592" cy="327060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11E942-CD7A-4BAA-970F-C4CADA2453F9}"/>
              </a:ext>
            </a:extLst>
          </p:cNvPr>
          <p:cNvSpPr/>
          <p:nvPr/>
        </p:nvSpPr>
        <p:spPr>
          <a:xfrm>
            <a:off x="6936516" y="462521"/>
            <a:ext cx="407187" cy="386451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39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5F32A9-E056-4A2C-94BA-CFB082095837}"/>
              </a:ext>
            </a:extLst>
          </p:cNvPr>
          <p:cNvSpPr/>
          <p:nvPr/>
        </p:nvSpPr>
        <p:spPr>
          <a:xfrm>
            <a:off x="2315098" y="4787052"/>
            <a:ext cx="4047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UNDERESTIMATION HAS </a:t>
            </a:r>
          </a:p>
          <a:p>
            <a:r>
              <a:rPr lang="en-US" sz="2800" dirty="0">
                <a:solidFill>
                  <a:schemeClr val="bg1"/>
                </a:solidFill>
              </a:rPr>
              <a:t>RISKS TO REPUTATION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A6982-263C-456E-8B35-C4399F3DCEFF}"/>
              </a:ext>
            </a:extLst>
          </p:cNvPr>
          <p:cNvSpPr/>
          <p:nvPr/>
        </p:nvSpPr>
        <p:spPr>
          <a:xfrm>
            <a:off x="6716904" y="-975"/>
            <a:ext cx="5482455" cy="38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5000" dirty="0">
                <a:solidFill>
                  <a:schemeClr val="accent1"/>
                </a:solidFill>
                <a:latin typeface="Tw Cen MT Condensed (Headings)"/>
              </a:rPr>
              <a:t>MODEL RESULT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633A23-B92B-435A-B8EE-743F3EF7EA27}"/>
              </a:ext>
            </a:extLst>
          </p:cNvPr>
          <p:cNvSpPr/>
          <p:nvPr/>
        </p:nvSpPr>
        <p:spPr>
          <a:xfrm>
            <a:off x="6546" y="3889194"/>
            <a:ext cx="6713632" cy="2964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MLP REGRESSOR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DEVIATION FROM REAL TRANFERS NUMBER</a:t>
            </a:r>
          </a:p>
          <a:p>
            <a:pPr algn="ctr"/>
            <a:r>
              <a:rPr lang="en-GB" sz="2800" b="1" dirty="0"/>
              <a:t>UNDER 10%</a:t>
            </a:r>
          </a:p>
          <a:p>
            <a:pPr algn="ctr"/>
            <a:endParaRPr lang="en-GB" sz="2800" b="1" dirty="0"/>
          </a:p>
          <a:p>
            <a:pPr algn="ctr"/>
            <a:r>
              <a:rPr lang="en-GB" sz="2800" b="1" dirty="0"/>
              <a:t>TESTED ON YEAR 2019</a:t>
            </a:r>
          </a:p>
        </p:txBody>
      </p:sp>
      <p:pic>
        <p:nvPicPr>
          <p:cNvPr id="10" name="Graphic 9" descr="Bus">
            <a:extLst>
              <a:ext uri="{FF2B5EF4-FFF2-40B4-BE49-F238E27FC236}">
                <a16:creationId xmlns:a16="http://schemas.microsoft.com/office/drawing/2014/main" id="{B8FDADCC-6F76-4481-9F3A-6589B93EA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-550456"/>
            <a:ext cx="5543988" cy="5814561"/>
          </a:xfrm>
          <a:prstGeom prst="rect">
            <a:avLst/>
          </a:prstGeom>
        </p:spPr>
      </p:pic>
      <p:pic>
        <p:nvPicPr>
          <p:cNvPr id="22" name="Graphic 21" descr="Bus">
            <a:extLst>
              <a:ext uri="{FF2B5EF4-FFF2-40B4-BE49-F238E27FC236}">
                <a16:creationId xmlns:a16="http://schemas.microsoft.com/office/drawing/2014/main" id="{E9674373-B17D-4B31-AF63-1C74513C3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6368" y="2920142"/>
            <a:ext cx="1305375" cy="1305375"/>
          </a:xfrm>
          <a:prstGeom prst="rect">
            <a:avLst/>
          </a:prstGeom>
        </p:spPr>
      </p:pic>
      <p:pic>
        <p:nvPicPr>
          <p:cNvPr id="24" name="Graphic 23" descr="Bus">
            <a:extLst>
              <a:ext uri="{FF2B5EF4-FFF2-40B4-BE49-F238E27FC236}">
                <a16:creationId xmlns:a16="http://schemas.microsoft.com/office/drawing/2014/main" id="{9D507234-E5ED-4724-9CC3-E9D81164D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3698" y="2920144"/>
            <a:ext cx="1305374" cy="1305374"/>
          </a:xfrm>
          <a:prstGeom prst="rect">
            <a:avLst/>
          </a:prstGeom>
        </p:spPr>
      </p:pic>
      <p:pic>
        <p:nvPicPr>
          <p:cNvPr id="9" name="Picture 8" descr="A person holding a sign&#10;&#10;Description automatically generated">
            <a:extLst>
              <a:ext uri="{FF2B5EF4-FFF2-40B4-BE49-F238E27FC236}">
                <a16:creationId xmlns:a16="http://schemas.microsoft.com/office/drawing/2014/main" id="{45AE9C28-79B1-4E31-99B1-CCF4AA2439C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95477" y="3907689"/>
            <a:ext cx="3997800" cy="294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30DEBC7-3530-4976-B144-87703C686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3F8CD-9D5E-43D4-B4F4-CC7676D1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Deployment and Maintenance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58B048-B22B-4D5A-AB49-437ADE665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EF107-4A1C-48E5-9166-970F912EC1A6}"/>
              </a:ext>
            </a:extLst>
          </p:cNvPr>
          <p:cNvSpPr/>
          <p:nvPr/>
        </p:nvSpPr>
        <p:spPr>
          <a:xfrm>
            <a:off x="5956989" y="1288897"/>
            <a:ext cx="3791711" cy="1499616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IT OR DATA SCIENCE TEAM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TO BE TRAINED FOR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LAUNCH AND FUTURE USE</a:t>
            </a:r>
          </a:p>
        </p:txBody>
      </p:sp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04CD42E6-0AB9-42B7-BD98-6B6DBD9B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595134">
            <a:off x="1772644" y="2449024"/>
            <a:ext cx="3313057" cy="331305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9A430A5-BEA6-4F2D-8D25-DF668E181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5070" y="0"/>
            <a:ext cx="2766930" cy="39965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17EB81B-7CA2-46C1-8A8D-8349530FF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8549" y="3996580"/>
            <a:ext cx="3956522" cy="28614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3C84FC-795C-4785-8F49-B5C3608E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80" y="4319714"/>
            <a:ext cx="3313057" cy="21500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A17CCCBA-C376-42FC-8533-142F19D6C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82852">
            <a:off x="3140816" y="2281667"/>
            <a:ext cx="1732128" cy="1732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7B842-5432-47A8-BD1C-3A0BC9B7D2A0}"/>
              </a:ext>
            </a:extLst>
          </p:cNvPr>
          <p:cNvSpPr/>
          <p:nvPr/>
        </p:nvSpPr>
        <p:spPr>
          <a:xfrm>
            <a:off x="9425069" y="1335024"/>
            <a:ext cx="2502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3200" dirty="0">
                <a:solidFill>
                  <a:schemeClr val="accent2"/>
                </a:solidFill>
                <a:latin typeface="+mj-lt"/>
              </a:rPr>
              <a:t>WEEKLY RUNS: IMPROVES RESULT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E639EC-44ED-4A95-A980-0CE07EEB341A}"/>
              </a:ext>
            </a:extLst>
          </p:cNvPr>
          <p:cNvSpPr/>
          <p:nvPr/>
        </p:nvSpPr>
        <p:spPr>
          <a:xfrm>
            <a:off x="9530441" y="4567752"/>
            <a:ext cx="25025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3200" dirty="0">
                <a:solidFill>
                  <a:schemeClr val="accent2"/>
                </a:solidFill>
                <a:latin typeface="+mj-lt"/>
              </a:rPr>
              <a:t>INCORPORATE NEW SPECIAL EVENTS (ONGOING)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857950-8375-44E5-A9E3-1F8BBA73B65F}"/>
              </a:ext>
            </a:extLst>
          </p:cNvPr>
          <p:cNvSpPr/>
          <p:nvPr/>
        </p:nvSpPr>
        <p:spPr>
          <a:xfrm>
            <a:off x="6095999" y="4521647"/>
            <a:ext cx="28836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3200" dirty="0">
                <a:solidFill>
                  <a:schemeClr val="accent2"/>
                </a:solidFill>
                <a:latin typeface="+mj-lt"/>
              </a:rPr>
              <a:t>AUTOMATIC INPUT TO MODEL FROM WEBSITE (LATER PHASE)</a:t>
            </a:r>
          </a:p>
        </p:txBody>
      </p:sp>
    </p:spTree>
    <p:extLst>
      <p:ext uri="{BB962C8B-B14F-4D97-AF65-F5344CB8AC3E}">
        <p14:creationId xmlns:p14="http://schemas.microsoft.com/office/powerpoint/2010/main" val="261096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DCE1-0974-4F3D-8011-68334271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en-GB" cap="none" dirty="0">
                <a:solidFill>
                  <a:schemeClr val="accent2"/>
                </a:solidFill>
              </a:rPr>
              <a:t>FUTURE IMPROVEMENTS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984540-A225-4B9E-B2E0-71BBB2289C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260365"/>
              </p:ext>
            </p:extLst>
          </p:nvPr>
        </p:nvGraphicFramePr>
        <p:xfrm>
          <a:off x="942975" y="933450"/>
          <a:ext cx="6596063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42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truck on the beach&#10;&#10;Description automatically generated">
            <a:extLst>
              <a:ext uri="{FF2B5EF4-FFF2-40B4-BE49-F238E27FC236}">
                <a16:creationId xmlns:a16="http://schemas.microsoft.com/office/drawing/2014/main" id="{4FC238E1-E540-49C9-8925-6547EDAC7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853" t="-231" r="13962" b="231"/>
          <a:stretch/>
        </p:blipFill>
        <p:spPr>
          <a:xfrm>
            <a:off x="4059933" y="-15872"/>
            <a:ext cx="8132067" cy="6873872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3DCE1-0974-4F3D-8011-68334271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GB" cap="none">
                <a:solidFill>
                  <a:srgbClr val="FFFFFF"/>
                </a:solidFill>
              </a:rPr>
              <a:t>OTHER IDEAS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984540-A225-4B9E-B2E0-71BBB2289C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419615"/>
              </p:ext>
            </p:extLst>
          </p:nvPr>
        </p:nvGraphicFramePr>
        <p:xfrm>
          <a:off x="4059933" y="-15872"/>
          <a:ext cx="8132067" cy="685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11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7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56" name="Straight Connector 7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57" name="Rectangle 76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Rectangle 78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09641-9340-419B-A5D5-FC193CB2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Contact us:</a:t>
            </a:r>
          </a:p>
        </p:txBody>
      </p:sp>
      <p:cxnSp>
        <p:nvCxnSpPr>
          <p:cNvPr id="6159" name="Straight Connector 80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ícone máscara, vestindo, avatar, homem, covid19, reservatórios, ar, poluição">
            <a:extLst>
              <a:ext uri="{FF2B5EF4-FFF2-40B4-BE49-F238E27FC236}">
                <a16:creationId xmlns:a16="http://schemas.microsoft.com/office/drawing/2014/main" id="{22D657EE-8CF9-4459-8AF4-B5C373724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363" y="699265"/>
            <a:ext cx="5459470" cy="54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29" descr="Envelope">
            <a:extLst>
              <a:ext uri="{FF2B5EF4-FFF2-40B4-BE49-F238E27FC236}">
                <a16:creationId xmlns:a16="http://schemas.microsoft.com/office/drawing/2014/main" id="{FD8F93EC-2FED-4B6B-B700-24077B0BD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530" y="4066402"/>
            <a:ext cx="641866" cy="6418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F141741-BA5D-428A-8243-75147211CD64}"/>
              </a:ext>
            </a:extLst>
          </p:cNvPr>
          <p:cNvSpPr/>
          <p:nvPr/>
        </p:nvSpPr>
        <p:spPr>
          <a:xfrm>
            <a:off x="942396" y="4202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		Alexandra</a:t>
            </a:r>
          </a:p>
        </p:txBody>
      </p:sp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6B79B932-9E81-4F95-904D-7C0B191C2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530" y="4574234"/>
            <a:ext cx="641866" cy="641866"/>
          </a:xfrm>
          <a:prstGeom prst="rect">
            <a:avLst/>
          </a:prstGeom>
        </p:spPr>
      </p:pic>
      <p:pic>
        <p:nvPicPr>
          <p:cNvPr id="33" name="Graphic 32" descr="Envelope">
            <a:extLst>
              <a:ext uri="{FF2B5EF4-FFF2-40B4-BE49-F238E27FC236}">
                <a16:creationId xmlns:a16="http://schemas.microsoft.com/office/drawing/2014/main" id="{088647BE-F948-4CE9-BE5E-5ED3DC4E3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530" y="4572001"/>
            <a:ext cx="641866" cy="6418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CFCA1C-8AFF-4DE5-B546-F3A87A14EEE4}"/>
              </a:ext>
            </a:extLst>
          </p:cNvPr>
          <p:cNvSpPr/>
          <p:nvPr/>
        </p:nvSpPr>
        <p:spPr>
          <a:xfrm>
            <a:off x="942396" y="4693475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		Bojan</a:t>
            </a:r>
          </a:p>
        </p:txBody>
      </p:sp>
      <p:pic>
        <p:nvPicPr>
          <p:cNvPr id="35" name="Graphic 34" descr="Envelope">
            <a:extLst>
              <a:ext uri="{FF2B5EF4-FFF2-40B4-BE49-F238E27FC236}">
                <a16:creationId xmlns:a16="http://schemas.microsoft.com/office/drawing/2014/main" id="{E548E69D-9A6F-42C5-B04E-1D8ADDB54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768" y="5077600"/>
            <a:ext cx="641866" cy="6418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0ADB2AF-6C6F-4F23-B144-C8C8125B126E}"/>
              </a:ext>
            </a:extLst>
          </p:cNvPr>
          <p:cNvSpPr/>
          <p:nvPr/>
        </p:nvSpPr>
        <p:spPr>
          <a:xfrm>
            <a:off x="952556" y="5211635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		Henrique</a:t>
            </a:r>
          </a:p>
        </p:txBody>
      </p:sp>
      <p:pic>
        <p:nvPicPr>
          <p:cNvPr id="37" name="Graphic 36" descr="Envelope">
            <a:extLst>
              <a:ext uri="{FF2B5EF4-FFF2-40B4-BE49-F238E27FC236}">
                <a16:creationId xmlns:a16="http://schemas.microsoft.com/office/drawing/2014/main" id="{C7D61894-1FD7-492C-9985-D441255FB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90" y="5580967"/>
            <a:ext cx="641866" cy="64186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4565740-BBE7-4986-A37E-4CE27828665B}"/>
              </a:ext>
            </a:extLst>
          </p:cNvPr>
          <p:cNvSpPr/>
          <p:nvPr/>
        </p:nvSpPr>
        <p:spPr>
          <a:xfrm>
            <a:off x="962716" y="5648515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		Hugo</a:t>
            </a:r>
          </a:p>
        </p:txBody>
      </p:sp>
    </p:spTree>
    <p:extLst>
      <p:ext uri="{BB962C8B-B14F-4D97-AF65-F5344CB8AC3E}">
        <p14:creationId xmlns:p14="http://schemas.microsoft.com/office/powerpoint/2010/main" val="28524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on a rocky beach next to the ocean&#10;&#10;Description automatically generated">
            <a:extLst>
              <a:ext uri="{FF2B5EF4-FFF2-40B4-BE49-F238E27FC236}">
                <a16:creationId xmlns:a16="http://schemas.microsoft.com/office/drawing/2014/main" id="{97861B20-11F9-48AF-9887-F8C47B18D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48" b="35"/>
          <a:stretch/>
        </p:blipFill>
        <p:spPr>
          <a:xfrm>
            <a:off x="0" y="26873"/>
            <a:ext cx="12192000" cy="7172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FD9E6-D179-4323-AE9D-66AD5FA0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41" y="806247"/>
            <a:ext cx="3566407" cy="379402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 algn="ctr"/>
            <a:r>
              <a:rPr lang="en-GB" sz="5000" dirty="0">
                <a:solidFill>
                  <a:schemeClr val="bg1"/>
                </a:solidFill>
              </a:rPr>
              <a:t>ALGARVE</a:t>
            </a:r>
            <a:endParaRPr lang="en-US" sz="5000" kern="1200" cap="all" spc="200" baseline="0" dirty="0">
              <a:solidFill>
                <a:schemeClr val="bg1"/>
              </a:solidFill>
            </a:endParaRP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E22D9642-CEEF-4EF0-A557-B02392C81341}"/>
              </a:ext>
            </a:extLst>
          </p:cNvPr>
          <p:cNvSpPr/>
          <p:nvPr/>
        </p:nvSpPr>
        <p:spPr>
          <a:xfrm>
            <a:off x="7339007" y="1696720"/>
            <a:ext cx="1986840" cy="1916633"/>
          </a:xfrm>
          <a:prstGeom prst="flowChartConnector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GB" sz="2400" b="1" dirty="0">
                <a:solidFill>
                  <a:schemeClr val="tx2"/>
                </a:solidFill>
              </a:rPr>
              <a:t>9 Million</a:t>
            </a:r>
          </a:p>
          <a:p>
            <a:pPr algn="ctr">
              <a:spcAft>
                <a:spcPts val="600"/>
              </a:spcAft>
            </a:pPr>
            <a:r>
              <a:rPr lang="en-GB" sz="2000" b="1" dirty="0">
                <a:solidFill>
                  <a:schemeClr val="tx2"/>
                </a:solidFill>
              </a:rPr>
              <a:t>passengers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4E08B51-3AF7-4107-866A-DFFBD4734F9C}"/>
              </a:ext>
            </a:extLst>
          </p:cNvPr>
          <p:cNvSpPr/>
          <p:nvPr/>
        </p:nvSpPr>
        <p:spPr>
          <a:xfrm>
            <a:off x="5767528" y="3433569"/>
            <a:ext cx="2649996" cy="2547933"/>
          </a:xfrm>
          <a:prstGeom prst="flowChartConnector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GB" sz="2800" b="1" dirty="0">
                <a:solidFill>
                  <a:schemeClr val="bg1"/>
                </a:solidFill>
              </a:rPr>
              <a:t>Best Beach destination 2019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1D658CFE-39EF-4A6A-88E4-4FD1B33A09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9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48800" y="0"/>
            <a:ext cx="2743200" cy="5379719"/>
          </a:xfrm>
          <a:prstGeom prst="rect">
            <a:avLst/>
          </a:prstGeom>
        </p:spPr>
      </p:pic>
      <p:pic>
        <p:nvPicPr>
          <p:cNvPr id="28" name="Picture 27" descr="A sign on the screen&#10;&#10;Description automatically generated">
            <a:extLst>
              <a:ext uri="{FF2B5EF4-FFF2-40B4-BE49-F238E27FC236}">
                <a16:creationId xmlns:a16="http://schemas.microsoft.com/office/drawing/2014/main" id="{5610B40F-867D-4C7A-A68D-4BCC8CE8F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49" y="4969638"/>
            <a:ext cx="1594155" cy="1594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DBA689-5BFC-40FA-9E28-F2676802D320}"/>
              </a:ext>
            </a:extLst>
          </p:cNvPr>
          <p:cNvCxnSpPr>
            <a:cxnSpLocks/>
          </p:cNvCxnSpPr>
          <p:nvPr/>
        </p:nvCxnSpPr>
        <p:spPr>
          <a:xfrm flipV="1">
            <a:off x="9883739" y="5024064"/>
            <a:ext cx="770562" cy="355655"/>
          </a:xfrm>
          <a:prstGeom prst="line">
            <a:avLst/>
          </a:prstGeom>
          <a:ln w="41275">
            <a:solidFill>
              <a:srgbClr val="0070C0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1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5F32A9-E056-4A2C-94BA-CFB082095837}"/>
              </a:ext>
            </a:extLst>
          </p:cNvPr>
          <p:cNvSpPr/>
          <p:nvPr/>
        </p:nvSpPr>
        <p:spPr>
          <a:xfrm>
            <a:off x="2315098" y="4787052"/>
            <a:ext cx="4047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UNDERESTIMATION HAS </a:t>
            </a:r>
          </a:p>
          <a:p>
            <a:r>
              <a:rPr lang="en-US" sz="2800" dirty="0">
                <a:solidFill>
                  <a:schemeClr val="bg1"/>
                </a:solidFill>
              </a:rPr>
              <a:t>RISKS TO REPUTATION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A6982-263C-456E-8B35-C4399F3DCEFF}"/>
              </a:ext>
            </a:extLst>
          </p:cNvPr>
          <p:cNvSpPr/>
          <p:nvPr/>
        </p:nvSpPr>
        <p:spPr>
          <a:xfrm>
            <a:off x="6716904" y="-975"/>
            <a:ext cx="5482455" cy="38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5000" dirty="0">
                <a:solidFill>
                  <a:schemeClr val="accent1"/>
                </a:solidFill>
                <a:latin typeface="Tw Cen MT Condensed (Headings)"/>
              </a:rPr>
              <a:t>DIFFICULT TO ESTIMATE HOW MANY DRIVERS TO HIRE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633A23-B92B-435A-B8EE-743F3EF7EA27}"/>
              </a:ext>
            </a:extLst>
          </p:cNvPr>
          <p:cNvSpPr/>
          <p:nvPr/>
        </p:nvSpPr>
        <p:spPr>
          <a:xfrm>
            <a:off x="3274" y="3893126"/>
            <a:ext cx="6713630" cy="2964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  <a:p>
            <a:pPr algn="ctr"/>
            <a:r>
              <a:rPr lang="en-GB" sz="2800" dirty="0"/>
              <a:t>OVERESTIMATION HAS COSTS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F435F-4F35-43B7-AF26-86044581E2C9}"/>
              </a:ext>
            </a:extLst>
          </p:cNvPr>
          <p:cNvSpPr txBox="1"/>
          <p:nvPr/>
        </p:nvSpPr>
        <p:spPr>
          <a:xfrm>
            <a:off x="1085147" y="4224271"/>
            <a:ext cx="750047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OUTSOURCING HAS RISKS TO </a:t>
            </a:r>
            <a:endParaRPr lang="en-US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REPUTATION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9" descr="Bus">
            <a:extLst>
              <a:ext uri="{FF2B5EF4-FFF2-40B4-BE49-F238E27FC236}">
                <a16:creationId xmlns:a16="http://schemas.microsoft.com/office/drawing/2014/main" id="{B8FDADCC-6F76-4481-9F3A-6589B93EA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028" y="-338435"/>
            <a:ext cx="5543988" cy="55439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C3220-2E4F-48F0-870C-6CC274C445A6}"/>
              </a:ext>
            </a:extLst>
          </p:cNvPr>
          <p:cNvSpPr txBox="1"/>
          <p:nvPr/>
        </p:nvSpPr>
        <p:spPr>
          <a:xfrm>
            <a:off x="6959666" y="5046056"/>
            <a:ext cx="360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DEMAND FLUCTUATES</a:t>
            </a:r>
          </a:p>
        </p:txBody>
      </p:sp>
      <p:pic>
        <p:nvPicPr>
          <p:cNvPr id="22" name="Graphic 21" descr="Bus">
            <a:extLst>
              <a:ext uri="{FF2B5EF4-FFF2-40B4-BE49-F238E27FC236}">
                <a16:creationId xmlns:a16="http://schemas.microsoft.com/office/drawing/2014/main" id="{E9674373-B17D-4B31-AF63-1C74513C3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8286" y="2920142"/>
            <a:ext cx="1305375" cy="1305375"/>
          </a:xfrm>
          <a:prstGeom prst="rect">
            <a:avLst/>
          </a:prstGeom>
        </p:spPr>
      </p:pic>
      <p:pic>
        <p:nvPicPr>
          <p:cNvPr id="24" name="Graphic 23" descr="Bus">
            <a:extLst>
              <a:ext uri="{FF2B5EF4-FFF2-40B4-BE49-F238E27FC236}">
                <a16:creationId xmlns:a16="http://schemas.microsoft.com/office/drawing/2014/main" id="{9D507234-E5ED-4724-9CC3-E9D81164D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3698" y="2920144"/>
            <a:ext cx="1305374" cy="13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2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D82C-F03F-4DEE-9CFF-E84B609C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73" y="-975"/>
            <a:ext cx="4630442" cy="11386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</a:t>
            </a:r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cxnSp>
        <p:nvCxnSpPr>
          <p:cNvPr id="32" name="Straight Connector 27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Bullseye">
            <a:extLst>
              <a:ext uri="{FF2B5EF4-FFF2-40B4-BE49-F238E27FC236}">
                <a16:creationId xmlns:a16="http://schemas.microsoft.com/office/drawing/2014/main" id="{CAE954D1-C213-43F4-B397-24923499E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3795" y="776116"/>
            <a:ext cx="5402390" cy="54023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77CD4A-2AFD-40DD-A9D0-234C0775BDB3}"/>
              </a:ext>
            </a:extLst>
          </p:cNvPr>
          <p:cNvSpPr/>
          <p:nvPr/>
        </p:nvSpPr>
        <p:spPr>
          <a:xfrm>
            <a:off x="342860" y="2895587"/>
            <a:ext cx="458969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3600" i="1" dirty="0">
                <a:solidFill>
                  <a:schemeClr val="bg1"/>
                </a:solidFill>
                <a:latin typeface="+mj-lt"/>
              </a:rPr>
              <a:t>Forecast 8 weeks in advance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B6DC8B-CAF3-4249-B277-512A3C69A7FB}"/>
              </a:ext>
            </a:extLst>
          </p:cNvPr>
          <p:cNvSpPr/>
          <p:nvPr/>
        </p:nvSpPr>
        <p:spPr>
          <a:xfrm>
            <a:off x="931408" y="1829795"/>
            <a:ext cx="34596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3600" i="1" dirty="0">
                <a:solidFill>
                  <a:schemeClr val="bg1"/>
                </a:solidFill>
                <a:latin typeface="+mj-lt"/>
              </a:rPr>
              <a:t>Predict 4 weeks batches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2F393-8EDA-41BA-8AB5-11762C0C1A30}"/>
              </a:ext>
            </a:extLst>
          </p:cNvPr>
          <p:cNvSpPr/>
          <p:nvPr/>
        </p:nvSpPr>
        <p:spPr>
          <a:xfrm>
            <a:off x="695247" y="4041983"/>
            <a:ext cx="393192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3600" i="1" dirty="0">
                <a:solidFill>
                  <a:schemeClr val="bg1"/>
                </a:solidFill>
                <a:latin typeface="+mj-lt"/>
              </a:rPr>
              <a:t>Maximum deviation 10%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F81E5-2462-4958-B6AC-62371A603C56}"/>
              </a:ext>
            </a:extLst>
          </p:cNvPr>
          <p:cNvSpPr/>
          <p:nvPr/>
        </p:nvSpPr>
        <p:spPr>
          <a:xfrm>
            <a:off x="6340518" y="377429"/>
            <a:ext cx="46497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cap="all" spc="200" dirty="0">
                <a:solidFill>
                  <a:schemeClr val="tx2"/>
                </a:solidFill>
                <a:latin typeface="+mj-lt"/>
              </a:rPr>
              <a:t>advance hiring process</a:t>
            </a:r>
            <a:endParaRPr lang="en-GB" sz="4000" b="1" i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 descr="Lightbulb and gear">
            <a:extLst>
              <a:ext uri="{FF2B5EF4-FFF2-40B4-BE49-F238E27FC236}">
                <a16:creationId xmlns:a16="http://schemas.microsoft.com/office/drawing/2014/main" id="{88D7C3FF-57E9-41EF-8D34-130701EFC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7525" y="2965010"/>
            <a:ext cx="1180943" cy="118094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293FDB-8DA4-4ED1-AC00-90BD0CDD161F}"/>
              </a:ext>
            </a:extLst>
          </p:cNvPr>
          <p:cNvCxnSpPr>
            <a:cxnSpLocks/>
          </p:cNvCxnSpPr>
          <p:nvPr/>
        </p:nvCxnSpPr>
        <p:spPr>
          <a:xfrm flipV="1">
            <a:off x="795892" y="2746747"/>
            <a:ext cx="3844038" cy="1"/>
          </a:xfrm>
          <a:prstGeom prst="line">
            <a:avLst/>
          </a:prstGeom>
          <a:ln w="19050">
            <a:solidFill>
              <a:schemeClr val="bg1">
                <a:alpha val="7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27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 descr="Lightbulb and pencil">
            <a:extLst>
              <a:ext uri="{FF2B5EF4-FFF2-40B4-BE49-F238E27FC236}">
                <a16:creationId xmlns:a16="http://schemas.microsoft.com/office/drawing/2014/main" id="{21CDC5AF-B8DB-4922-BBEE-BB99F873B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038" y="-173866"/>
            <a:ext cx="4787262" cy="4787262"/>
          </a:xfrm>
          <a:prstGeom prst="rect">
            <a:avLst/>
          </a:prstGeom>
        </p:spPr>
      </p:pic>
      <p:pic>
        <p:nvPicPr>
          <p:cNvPr id="5" name="Graphic 4" descr="Arrow Straight">
            <a:extLst>
              <a:ext uri="{FF2B5EF4-FFF2-40B4-BE49-F238E27FC236}">
                <a16:creationId xmlns:a16="http://schemas.microsoft.com/office/drawing/2014/main" id="{A7BE50AD-F77D-47BE-A4D0-E772562CB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567304">
            <a:off x="-1021406" y="4228604"/>
            <a:ext cx="10860242" cy="36362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096DE-3A67-4D26-91B1-953B1DF5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6229" y="67960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GB" cap="none">
                <a:solidFill>
                  <a:schemeClr val="accent2"/>
                </a:solidFill>
              </a:rPr>
              <a:t>APPROACH AND </a:t>
            </a:r>
            <a:r>
              <a:rPr lang="en-GB" cap="none">
                <a:solidFill>
                  <a:srgbClr val="0070C0"/>
                </a:solidFill>
              </a:rPr>
              <a:t>METHODOLOGY</a:t>
            </a:r>
            <a:endParaRPr lang="en-GB" cap="none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2D7DA-3178-4EEF-8AF6-EC2384B6B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73" y="2736767"/>
            <a:ext cx="3627472" cy="7805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i="1" dirty="0">
                <a:solidFill>
                  <a:schemeClr val="tx2"/>
                </a:solidFill>
              </a:rPr>
              <a:t>Train </a:t>
            </a:r>
            <a:r>
              <a:rPr lang="en-GB" sz="3200" b="1" i="1" dirty="0">
                <a:solidFill>
                  <a:schemeClr val="tx2"/>
                </a:solidFill>
              </a:rPr>
              <a:t>forecasting</a:t>
            </a:r>
            <a:r>
              <a:rPr lang="en-GB" sz="3200" i="1" dirty="0">
                <a:solidFill>
                  <a:schemeClr val="tx2"/>
                </a:solidFill>
              </a:rPr>
              <a:t> model</a:t>
            </a:r>
            <a:endParaRPr lang="en-GB" sz="3200" b="1" i="1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8809E3-E6D4-4D90-BA02-D07F98676B9A}"/>
              </a:ext>
            </a:extLst>
          </p:cNvPr>
          <p:cNvSpPr/>
          <p:nvPr/>
        </p:nvSpPr>
        <p:spPr>
          <a:xfrm>
            <a:off x="3386696" y="3203934"/>
            <a:ext cx="2923560" cy="26243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GB" sz="3200" b="1" i="1" dirty="0">
                <a:solidFill>
                  <a:schemeClr val="tx2"/>
                </a:solidFill>
                <a:latin typeface="Tw Cen MT" panose="020B0602020104020603" pitchFamily="34" charset="0"/>
              </a:rPr>
              <a:t>Data Patterns</a:t>
            </a:r>
          </a:p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GB" sz="3200" i="1" dirty="0">
                <a:solidFill>
                  <a:schemeClr val="tx2"/>
                </a:solidFill>
                <a:latin typeface="Tw Cen MT" panose="020B0602020104020603" pitchFamily="34" charset="0"/>
              </a:rPr>
              <a:t>Test and Select </a:t>
            </a:r>
            <a:r>
              <a:rPr lang="en-GB" sz="3200" b="1" i="1" dirty="0">
                <a:solidFill>
                  <a:schemeClr val="tx2"/>
                </a:solidFill>
                <a:latin typeface="Tw Cen MT" panose="020B0602020104020603" pitchFamily="34" charset="0"/>
              </a:rPr>
              <a:t>Predictive </a:t>
            </a:r>
            <a:r>
              <a:rPr lang="en-GB" sz="3200" i="1" dirty="0">
                <a:solidFill>
                  <a:schemeClr val="tx2"/>
                </a:solidFill>
                <a:latin typeface="Tw Cen MT" panose="020B0602020104020603" pitchFamily="34" charset="0"/>
              </a:rPr>
              <a:t>features</a:t>
            </a:r>
          </a:p>
          <a:p>
            <a:pPr algn="ctr"/>
            <a:r>
              <a:rPr lang="en-GB" sz="3600" i="1" dirty="0">
                <a:solidFill>
                  <a:schemeClr val="tx2"/>
                </a:solidFill>
                <a:latin typeface="+mj-lt"/>
              </a:rPr>
              <a:t>	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D107E-C01A-4DBB-8E1D-DB52F4B6AEE6}"/>
              </a:ext>
            </a:extLst>
          </p:cNvPr>
          <p:cNvSpPr/>
          <p:nvPr/>
        </p:nvSpPr>
        <p:spPr>
          <a:xfrm>
            <a:off x="9268346" y="5878345"/>
            <a:ext cx="249787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  <a:latin typeface="Tw Cen MT" panose="020B0602020104020603" pitchFamily="34" charset="0"/>
              </a:rPr>
              <a:t>4 years of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61922-D79C-44F6-8B49-B17A426FD506}"/>
              </a:ext>
            </a:extLst>
          </p:cNvPr>
          <p:cNvSpPr/>
          <p:nvPr/>
        </p:nvSpPr>
        <p:spPr>
          <a:xfrm>
            <a:off x="8025109" y="990392"/>
            <a:ext cx="29946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i="1" dirty="0">
                <a:solidFill>
                  <a:schemeClr val="tx2"/>
                </a:solidFill>
                <a:latin typeface="Tw Cen MT" panose="020B0602020104020603" pitchFamily="34" charset="0"/>
              </a:rPr>
              <a:t>Predict number of transfers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CF28A-5118-49CC-98C9-D113A4F4E2D9}"/>
              </a:ext>
            </a:extLst>
          </p:cNvPr>
          <p:cNvSpPr/>
          <p:nvPr/>
        </p:nvSpPr>
        <p:spPr>
          <a:xfrm>
            <a:off x="1557723" y="4857592"/>
            <a:ext cx="20998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i="1">
                <a:solidFill>
                  <a:schemeClr val="tx2"/>
                </a:solidFill>
                <a:latin typeface="Tw Cen MT" panose="020B0602020104020603" pitchFamily="34" charset="0"/>
              </a:rPr>
              <a:t>Early</a:t>
            </a:r>
            <a:r>
              <a:rPr lang="en-GB" sz="3200" i="1">
                <a:solidFill>
                  <a:schemeClr val="tx2"/>
                </a:solidFill>
                <a:latin typeface="Tw Cen MT" panose="020B0602020104020603" pitchFamily="34" charset="0"/>
              </a:rPr>
              <a:t> bookings</a:t>
            </a:r>
            <a:endParaRPr lang="en-GB" sz="3200" i="1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pic>
        <p:nvPicPr>
          <p:cNvPr id="17" name="Graphic 16" descr="Daily calendar">
            <a:extLst>
              <a:ext uri="{FF2B5EF4-FFF2-40B4-BE49-F238E27FC236}">
                <a16:creationId xmlns:a16="http://schemas.microsoft.com/office/drawing/2014/main" id="{6CF29514-779B-49B7-B7BB-899DF5393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2716" y="4886467"/>
            <a:ext cx="1124573" cy="11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1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fence&#10;&#10;Description automatically generated">
            <a:extLst>
              <a:ext uri="{FF2B5EF4-FFF2-40B4-BE49-F238E27FC236}">
                <a16:creationId xmlns:a16="http://schemas.microsoft.com/office/drawing/2014/main" id="{B58F8FBB-0F70-48B5-9C9B-EF6DC42C70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77182"/>
            <a:ext cx="12325562" cy="693518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D58CF9D-25A1-4D44-B925-DB0D7C09F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0767"/>
            <a:ext cx="4283376" cy="2324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analysis</a:t>
            </a:r>
          </a:p>
        </p:txBody>
      </p:sp>
    </p:spTree>
    <p:extLst>
      <p:ext uri="{BB962C8B-B14F-4D97-AF65-F5344CB8AC3E}">
        <p14:creationId xmlns:p14="http://schemas.microsoft.com/office/powerpoint/2010/main" val="1770658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4EF24BA-84B7-4254-8B47-F2D126C3D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91" y="1303348"/>
            <a:ext cx="9540240" cy="5351452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25CCD64A-7294-410D-8B63-DF3CFA30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41" y="673042"/>
            <a:ext cx="8596668" cy="1320800"/>
          </a:xfrm>
        </p:spPr>
        <p:txBody>
          <a:bodyPr>
            <a:normAutofit/>
          </a:bodyPr>
          <a:lstStyle/>
          <a:p>
            <a:r>
              <a:rPr lang="en-GB" cap="none" dirty="0">
                <a:solidFill>
                  <a:schemeClr val="accent2"/>
                </a:solidFill>
              </a:rPr>
              <a:t>THERE IS A PATTERN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96A3EA-E870-4AE7-9DD3-8593DA1EED37}"/>
              </a:ext>
            </a:extLst>
          </p:cNvPr>
          <p:cNvSpPr/>
          <p:nvPr/>
        </p:nvSpPr>
        <p:spPr>
          <a:xfrm>
            <a:off x="5791200" y="1778000"/>
            <a:ext cx="1493520" cy="1391920"/>
          </a:xfrm>
          <a:prstGeom prst="ellipse">
            <a:avLst/>
          </a:prstGeom>
          <a:solidFill>
            <a:srgbClr val="D553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D90DFB-B3FB-4605-B41E-C1E00F05BD54}"/>
              </a:ext>
            </a:extLst>
          </p:cNvPr>
          <p:cNvSpPr/>
          <p:nvPr/>
        </p:nvSpPr>
        <p:spPr>
          <a:xfrm>
            <a:off x="8514080" y="3979074"/>
            <a:ext cx="1493520" cy="1391920"/>
          </a:xfrm>
          <a:prstGeom prst="ellipse">
            <a:avLst/>
          </a:prstGeom>
          <a:solidFill>
            <a:srgbClr val="D553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618262E8-2A13-4249-AF71-95D858EBBF4E}"/>
              </a:ext>
            </a:extLst>
          </p:cNvPr>
          <p:cNvSpPr/>
          <p:nvPr/>
        </p:nvSpPr>
        <p:spPr>
          <a:xfrm>
            <a:off x="4419600" y="2184014"/>
            <a:ext cx="1869440" cy="568960"/>
          </a:xfrm>
          <a:prstGeom prst="bracketPair">
            <a:avLst/>
          </a:prstGeom>
          <a:ln>
            <a:solidFill>
              <a:srgbClr val="D5531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D55319"/>
                </a:solidFill>
              </a:rPr>
              <a:t>PRE-BREXIT TRAVELLERS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ABFBF5AC-7141-43F9-826C-2DF67C454CEF}"/>
              </a:ext>
            </a:extLst>
          </p:cNvPr>
          <p:cNvSpPr/>
          <p:nvPr/>
        </p:nvSpPr>
        <p:spPr>
          <a:xfrm>
            <a:off x="7284719" y="4670808"/>
            <a:ext cx="2068589" cy="592071"/>
          </a:xfrm>
          <a:prstGeom prst="bracketPair">
            <a:avLst/>
          </a:prstGeom>
          <a:ln>
            <a:solidFill>
              <a:srgbClr val="D5531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D55319"/>
                </a:solidFill>
              </a:rPr>
              <a:t>THOMAS COOK CRASH</a:t>
            </a:r>
          </a:p>
        </p:txBody>
      </p:sp>
    </p:spTree>
    <p:extLst>
      <p:ext uri="{BB962C8B-B14F-4D97-AF65-F5344CB8AC3E}">
        <p14:creationId xmlns:p14="http://schemas.microsoft.com/office/powerpoint/2010/main" val="12761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3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34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5CCD64A-7294-410D-8B63-DF3CFA30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Value of historic data</a:t>
            </a:r>
          </a:p>
        </p:txBody>
      </p:sp>
      <p:cxnSp>
        <p:nvCxnSpPr>
          <p:cNvPr id="34" name="Straight Connector 38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ottle, food&#10;&#10;Description automatically generated">
            <a:extLst>
              <a:ext uri="{FF2B5EF4-FFF2-40B4-BE49-F238E27FC236}">
                <a16:creationId xmlns:a16="http://schemas.microsoft.com/office/drawing/2014/main" id="{8378364B-095A-4058-8F67-7E5F25F5AB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7208" y="0"/>
            <a:ext cx="6710018" cy="2817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1ED0B6-64C1-416D-9FC1-B93B385C1A41}"/>
              </a:ext>
            </a:extLst>
          </p:cNvPr>
          <p:cNvSpPr txBox="1"/>
          <p:nvPr/>
        </p:nvSpPr>
        <p:spPr>
          <a:xfrm>
            <a:off x="5468548" y="4136730"/>
            <a:ext cx="637065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6600"/>
                </a:solidFill>
              </a:rPr>
              <a:t>17% </a:t>
            </a:r>
            <a:r>
              <a:rPr lang="en-GB" sz="2000" b="1" dirty="0">
                <a:solidFill>
                  <a:schemeClr val="tx2"/>
                </a:solidFill>
              </a:rPr>
              <a:t>TRANSFERS ARE BOOKED </a:t>
            </a:r>
            <a:r>
              <a:rPr lang="en-GB" sz="2000" b="1" dirty="0">
                <a:solidFill>
                  <a:srgbClr val="FF6600"/>
                </a:solidFill>
              </a:rPr>
              <a:t>8 WEEKS</a:t>
            </a:r>
            <a:r>
              <a:rPr lang="en-GB" sz="2000" b="1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chemeClr val="tx2"/>
                </a:solidFill>
              </a:rPr>
              <a:t>IN ADVANCE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6600"/>
                </a:solidFill>
              </a:rPr>
              <a:t>7% </a:t>
            </a:r>
            <a:r>
              <a:rPr lang="en-GB" sz="2000" b="1" dirty="0">
                <a:solidFill>
                  <a:schemeClr val="tx2"/>
                </a:solidFill>
              </a:rPr>
              <a:t>OUT OF THOSE CANCEL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D670A-F1B8-4794-8FDC-F2D2007F0B95}"/>
              </a:ext>
            </a:extLst>
          </p:cNvPr>
          <p:cNvSpPr txBox="1"/>
          <p:nvPr/>
        </p:nvSpPr>
        <p:spPr>
          <a:xfrm>
            <a:off x="5468548" y="5341211"/>
            <a:ext cx="44630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6600"/>
                </a:solidFill>
              </a:rPr>
              <a:t>75% </a:t>
            </a:r>
            <a:r>
              <a:rPr lang="en-GB" sz="2000" b="1" dirty="0">
                <a:solidFill>
                  <a:schemeClr val="tx2"/>
                </a:solidFill>
              </a:rPr>
              <a:t>TRANSFERS ARE RETURN TRIPS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57AC0-26E5-4036-A224-4B57B1CC9316}"/>
              </a:ext>
            </a:extLst>
          </p:cNvPr>
          <p:cNvSpPr txBox="1"/>
          <p:nvPr/>
        </p:nvSpPr>
        <p:spPr>
          <a:xfrm>
            <a:off x="5468549" y="2952183"/>
            <a:ext cx="60891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/>
                </a:solidFill>
              </a:rPr>
              <a:t>AVERAGE LEAD TIME IS </a:t>
            </a:r>
            <a:r>
              <a:rPr lang="en-GB" sz="2000" b="1" dirty="0">
                <a:solidFill>
                  <a:srgbClr val="FF6600"/>
                </a:solidFill>
              </a:rPr>
              <a:t>4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/>
                </a:solidFill>
              </a:rPr>
              <a:t>HALF OF TRANSFERS ARE BOOKED UNDER </a:t>
            </a:r>
            <a:r>
              <a:rPr lang="en-GB" sz="2000" b="1" dirty="0">
                <a:solidFill>
                  <a:srgbClr val="FF6600"/>
                </a:solidFill>
              </a:rPr>
              <a:t>12 DAYS </a:t>
            </a:r>
            <a:r>
              <a:rPr lang="en-GB" sz="2000" b="1" dirty="0">
                <a:solidFill>
                  <a:schemeClr val="tx2"/>
                </a:solidFill>
              </a:rPr>
              <a:t>IN ADVANCE</a:t>
            </a:r>
          </a:p>
          <a:p>
            <a:endParaRPr lang="en-GB" dirty="0"/>
          </a:p>
        </p:txBody>
      </p:sp>
      <p:pic>
        <p:nvPicPr>
          <p:cNvPr id="17" name="Graphic 16" descr="Bus">
            <a:extLst>
              <a:ext uri="{FF2B5EF4-FFF2-40B4-BE49-F238E27FC236}">
                <a16:creationId xmlns:a16="http://schemas.microsoft.com/office/drawing/2014/main" id="{4444D3BD-9CDA-41E5-AC7E-937C126BA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2273" y="5825902"/>
            <a:ext cx="1305375" cy="13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3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D002809-7CA7-4B1E-A8BB-5721D2A05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45" y="-344312"/>
            <a:ext cx="12233670" cy="7202312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25CCD64A-7294-410D-8B63-DF3CFA30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138" y="-76200"/>
            <a:ext cx="4905377" cy="1244600"/>
          </a:xfrm>
        </p:spPr>
        <p:txBody>
          <a:bodyPr>
            <a:normAutofit/>
          </a:bodyPr>
          <a:lstStyle/>
          <a:p>
            <a:r>
              <a:rPr lang="en-GB" cap="none" dirty="0">
                <a:solidFill>
                  <a:schemeClr val="accent2"/>
                </a:solidFill>
              </a:rPr>
              <a:t>A BIT OF GEO-ANALYSIS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01087-6D72-48CB-AFEF-861DC584D5E2}"/>
              </a:ext>
            </a:extLst>
          </p:cNvPr>
          <p:cNvSpPr txBox="1"/>
          <p:nvPr/>
        </p:nvSpPr>
        <p:spPr>
          <a:xfrm>
            <a:off x="310369" y="5073248"/>
            <a:ext cx="7377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/>
                </a:solidFill>
              </a:rPr>
              <a:t>AVERAGE</a:t>
            </a:r>
            <a:r>
              <a:rPr lang="en-GB" sz="2000" b="1" dirty="0">
                <a:solidFill>
                  <a:schemeClr val="bg1"/>
                </a:solidFill>
              </a:rPr>
              <a:t> TRANSFER DISTANCE </a:t>
            </a:r>
            <a:r>
              <a:rPr lang="en-GB" sz="2000" b="1" dirty="0">
                <a:solidFill>
                  <a:schemeClr val="tx2"/>
                </a:solidFill>
              </a:rPr>
              <a:t>33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/>
                </a:solidFill>
              </a:rPr>
              <a:t>MAX</a:t>
            </a:r>
            <a:r>
              <a:rPr lang="en-GB" sz="2000" b="1" dirty="0">
                <a:solidFill>
                  <a:schemeClr val="bg1"/>
                </a:solidFill>
              </a:rPr>
              <a:t> TRANSFER DISTANCE </a:t>
            </a:r>
            <a:r>
              <a:rPr lang="en-GB" sz="2000" b="1" dirty="0">
                <a:solidFill>
                  <a:schemeClr val="tx2"/>
                </a:solidFill>
              </a:rPr>
              <a:t>554KM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/>
                </a:solidFill>
              </a:rPr>
              <a:t>140 </a:t>
            </a:r>
            <a:r>
              <a:rPr lang="en-GB" sz="2000" b="1" dirty="0">
                <a:solidFill>
                  <a:schemeClr val="bg1"/>
                </a:solidFill>
              </a:rPr>
              <a:t>SHORT TRANSFERS </a:t>
            </a:r>
            <a:r>
              <a:rPr lang="en-GB" sz="2000" b="1" dirty="0">
                <a:solidFill>
                  <a:schemeClr val="tx2"/>
                </a:solidFill>
              </a:rPr>
              <a:t>OF 5-10KM ON AVERAGE PER YEAR</a:t>
            </a:r>
            <a:endParaRPr lang="en-GB" sz="20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CEB92A-F609-4446-BC95-1363A6F54276}"/>
              </a:ext>
            </a:extLst>
          </p:cNvPr>
          <p:cNvSpPr/>
          <p:nvPr/>
        </p:nvSpPr>
        <p:spPr>
          <a:xfrm>
            <a:off x="5616539" y="1101621"/>
            <a:ext cx="62404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+mj-lt"/>
              </a:rPr>
              <a:t>TOP 3 LOCATIONS: FARO, ALBUFEIRA, VILAMOURA</a:t>
            </a:r>
            <a:endParaRPr lang="en-GB" sz="2400" dirty="0"/>
          </a:p>
        </p:txBody>
      </p:sp>
      <p:pic>
        <p:nvPicPr>
          <p:cNvPr id="8" name="Graphic 7" descr="Bus">
            <a:extLst>
              <a:ext uri="{FF2B5EF4-FFF2-40B4-BE49-F238E27FC236}">
                <a16:creationId xmlns:a16="http://schemas.microsoft.com/office/drawing/2014/main" id="{71266FF8-03F6-485D-BBEF-3DEEB7BF5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277009" y="5841417"/>
            <a:ext cx="1439310" cy="130537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4112955-3FED-4C31-B1B0-9B41FB4941DD}"/>
              </a:ext>
            </a:extLst>
          </p:cNvPr>
          <p:cNvSpPr/>
          <p:nvPr/>
        </p:nvSpPr>
        <p:spPr>
          <a:xfrm>
            <a:off x="7850021" y="4161107"/>
            <a:ext cx="390417" cy="370014"/>
          </a:xfrm>
          <a:prstGeom prst="ellipse">
            <a:avLst/>
          </a:prstGeom>
          <a:solidFill>
            <a:srgbClr val="F2C0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67D613-BC84-432B-B386-BC99B3ACF412}"/>
              </a:ext>
            </a:extLst>
          </p:cNvPr>
          <p:cNvSpPr txBox="1"/>
          <p:nvPr/>
        </p:nvSpPr>
        <p:spPr>
          <a:xfrm>
            <a:off x="7043320" y="4007901"/>
            <a:ext cx="1001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ndara" panose="020E0502030303020204" pitchFamily="34" charset="0"/>
              </a:rPr>
              <a:t>Faro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E57A62-2350-4B7B-A972-A4054FB4F0AB}"/>
              </a:ext>
            </a:extLst>
          </p:cNvPr>
          <p:cNvSpPr/>
          <p:nvPr/>
        </p:nvSpPr>
        <p:spPr>
          <a:xfrm>
            <a:off x="6822040" y="3997216"/>
            <a:ext cx="1710929" cy="168439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FFDF31-433A-42BF-B296-D79FE0A0CAB9}"/>
              </a:ext>
            </a:extLst>
          </p:cNvPr>
          <p:cNvSpPr/>
          <p:nvPr/>
        </p:nvSpPr>
        <p:spPr>
          <a:xfrm>
            <a:off x="4667610" y="2963046"/>
            <a:ext cx="1380443" cy="1328930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4454A3-F803-4EC2-955F-28E1B806B41A}"/>
              </a:ext>
            </a:extLst>
          </p:cNvPr>
          <p:cNvSpPr/>
          <p:nvPr/>
        </p:nvSpPr>
        <p:spPr>
          <a:xfrm>
            <a:off x="5794625" y="2445050"/>
            <a:ext cx="1573939" cy="1479042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802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69CEAE1B09847973536CC247D472E" ma:contentTypeVersion="5" ma:contentTypeDescription="Create a new document." ma:contentTypeScope="" ma:versionID="b4909e25727e652fb882c9c453bc71d1">
  <xsd:schema xmlns:xsd="http://www.w3.org/2001/XMLSchema" xmlns:xs="http://www.w3.org/2001/XMLSchema" xmlns:p="http://schemas.microsoft.com/office/2006/metadata/properties" xmlns:ns3="582ceaa1-528f-41c5-9c67-6dcb4ef3deb8" xmlns:ns4="487efe1f-1634-4e71-8c23-c40fb37b3581" targetNamespace="http://schemas.microsoft.com/office/2006/metadata/properties" ma:root="true" ma:fieldsID="969a817def3fe3d792364abc41850a6f" ns3:_="" ns4:_="">
    <xsd:import namespace="582ceaa1-528f-41c5-9c67-6dcb4ef3deb8"/>
    <xsd:import namespace="487efe1f-1634-4e71-8c23-c40fb37b35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ceaa1-528f-41c5-9c67-6dcb4ef3de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efe1f-1634-4e71-8c23-c40fb37b3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E11596-A5C5-417E-84AF-A406A9F87E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2ceaa1-528f-41c5-9c67-6dcb4ef3deb8"/>
    <ds:schemaRef ds:uri="487efe1f-1634-4e71-8c23-c40fb37b35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86C8F4-C3C2-4EC8-B514-9DB2510B62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91384B-4997-4067-9A54-844236E0A87A}">
  <ds:schemaRefs>
    <ds:schemaRef ds:uri="582ceaa1-528f-41c5-9c67-6dcb4ef3deb8"/>
    <ds:schemaRef ds:uri="http://purl.org/dc/elements/1.1/"/>
    <ds:schemaRef ds:uri="http://schemas.microsoft.com/office/2006/metadata/properties"/>
    <ds:schemaRef ds:uri="487efe1f-1634-4e71-8c23-c40fb37b3581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418</Words>
  <Application>Microsoft Office PowerPoint</Application>
  <PresentationFormat>Widescreen</PresentationFormat>
  <Paragraphs>127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Candara</vt:lpstr>
      <vt:lpstr>Tw Cen MT</vt:lpstr>
      <vt:lpstr>Tw Cen MT Condensed</vt:lpstr>
      <vt:lpstr>Tw Cen MT Condensed (Headings)</vt:lpstr>
      <vt:lpstr>Wingdings 3</vt:lpstr>
      <vt:lpstr>Integral</vt:lpstr>
      <vt:lpstr>Business Case 4: forecasting transfer services demand</vt:lpstr>
      <vt:lpstr>ALGARVE</vt:lpstr>
      <vt:lpstr>PowerPoint Presentation</vt:lpstr>
      <vt:lpstr>BUSINESS OBJECTIVES</vt:lpstr>
      <vt:lpstr>APPROACH AND METHODOLOGY</vt:lpstr>
      <vt:lpstr>Our analysis</vt:lpstr>
      <vt:lpstr>THERE IS A PATTERN</vt:lpstr>
      <vt:lpstr>Value of historic data</vt:lpstr>
      <vt:lpstr>A BIT OF GEO-ANALYSIS</vt:lpstr>
      <vt:lpstr>MOST CLIENTS FLY LOW-COST</vt:lpstr>
      <vt:lpstr>CLIENT PROFILES</vt:lpstr>
      <vt:lpstr>FEATURES THAT MATTER…</vt:lpstr>
      <vt:lpstr>PowerPoint Presentation</vt:lpstr>
      <vt:lpstr>Deployment and Maintenance</vt:lpstr>
      <vt:lpstr>FUTURE IMPROVEMENTS</vt:lpstr>
      <vt:lpstr>OTHER IDEAS</vt:lpstr>
      <vt:lpstr>Thank you!   Contact us: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 4: forecasting transfer services demand</dc:title>
  <dc:creator>Alexandra Ordina</dc:creator>
  <cp:lastModifiedBy>Alexandra Ordina</cp:lastModifiedBy>
  <cp:revision>6</cp:revision>
  <dcterms:created xsi:type="dcterms:W3CDTF">2020-05-06T23:06:38Z</dcterms:created>
  <dcterms:modified xsi:type="dcterms:W3CDTF">2020-07-29T15:48:13Z</dcterms:modified>
</cp:coreProperties>
</file>